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71" r:id="rId2"/>
    <p:sldId id="272" r:id="rId3"/>
    <p:sldId id="273" r:id="rId4"/>
    <p:sldId id="284" r:id="rId5"/>
    <p:sldId id="276" r:id="rId6"/>
    <p:sldId id="274" r:id="rId7"/>
    <p:sldId id="275" r:id="rId8"/>
    <p:sldId id="278" r:id="rId9"/>
    <p:sldId id="277" r:id="rId10"/>
    <p:sldId id="279" r:id="rId11"/>
    <p:sldId id="280" r:id="rId12"/>
    <p:sldId id="281" r:id="rId13"/>
    <p:sldId id="282" r:id="rId14"/>
    <p:sldId id="283" r:id="rId15"/>
    <p:sldId id="285" r:id="rId16"/>
    <p:sldId id="287" r:id="rId17"/>
    <p:sldId id="289" r:id="rId18"/>
    <p:sldId id="291" r:id="rId19"/>
    <p:sldId id="290" r:id="rId20"/>
    <p:sldId id="288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4" r:id="rId29"/>
    <p:sldId id="313" r:id="rId30"/>
    <p:sldId id="316" r:id="rId31"/>
    <p:sldId id="317" r:id="rId32"/>
    <p:sldId id="318" r:id="rId33"/>
    <p:sldId id="319" r:id="rId34"/>
    <p:sldId id="320" r:id="rId35"/>
    <p:sldId id="322" r:id="rId36"/>
    <p:sldId id="321" r:id="rId37"/>
    <p:sldId id="324" r:id="rId38"/>
    <p:sldId id="325" r:id="rId39"/>
    <p:sldId id="327" r:id="rId40"/>
    <p:sldId id="329" r:id="rId41"/>
    <p:sldId id="330" r:id="rId42"/>
    <p:sldId id="331" r:id="rId43"/>
    <p:sldId id="332" r:id="rId44"/>
    <p:sldId id="333" r:id="rId45"/>
    <p:sldId id="305" r:id="rId46"/>
    <p:sldId id="262" r:id="rId47"/>
    <p:sldId id="263" r:id="rId48"/>
    <p:sldId id="26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C03A6A-F2F6-48B8-BF88-301FA0FA605E}">
          <p14:sldIdLst>
            <p14:sldId id="271"/>
            <p14:sldId id="272"/>
            <p14:sldId id="273"/>
          </p14:sldIdLst>
        </p14:section>
        <p14:section name="Summary Section" id="{24E9398C-FD48-4210-B18B-FF0747F0146A}">
          <p14:sldIdLst>
            <p14:sldId id="284"/>
          </p14:sldIdLst>
        </p14:section>
        <p14:section name="Section 1" id="{B06ABA8E-6444-41A1-A8A5-90530A40B087}">
          <p14:sldIdLst>
            <p14:sldId id="276"/>
            <p14:sldId id="274"/>
            <p14:sldId id="275"/>
          </p14:sldIdLst>
        </p14:section>
        <p14:section name="Section 2" id="{AAAE36C6-AEC5-45F7-A2DD-C3D57B8F4A71}">
          <p14:sldIdLst>
            <p14:sldId id="278"/>
            <p14:sldId id="277"/>
            <p14:sldId id="279"/>
            <p14:sldId id="280"/>
          </p14:sldIdLst>
        </p14:section>
        <p14:section name="Section 3" id="{64480FE9-F6BE-47A7-8C27-D6FC490863FA}">
          <p14:sldIdLst>
            <p14:sldId id="281"/>
            <p14:sldId id="282"/>
            <p14:sldId id="283"/>
            <p14:sldId id="285"/>
          </p14:sldIdLst>
        </p14:section>
        <p14:section name="hT" id="{5FB9017C-8B3E-4A12-AE61-07B840E811BC}">
          <p14:sldIdLst>
            <p14:sldId id="287"/>
            <p14:sldId id="289"/>
          </p14:sldIdLst>
        </p14:section>
        <p14:section name="EDA" id="{948B275E-FBD7-4552-B4B7-F243D22DC4F3}">
          <p14:sldIdLst>
            <p14:sldId id="291"/>
            <p14:sldId id="290"/>
            <p14:sldId id="288"/>
            <p14:sldId id="306"/>
            <p14:sldId id="307"/>
            <p14:sldId id="308"/>
            <p14:sldId id="309"/>
            <p14:sldId id="310"/>
            <p14:sldId id="311"/>
            <p14:sldId id="312"/>
            <p14:sldId id="314"/>
            <p14:sldId id="313"/>
            <p14:sldId id="316"/>
            <p14:sldId id="317"/>
            <p14:sldId id="318"/>
            <p14:sldId id="319"/>
            <p14:sldId id="320"/>
            <p14:sldId id="322"/>
            <p14:sldId id="321"/>
            <p14:sldId id="324"/>
            <p14:sldId id="325"/>
            <p14:sldId id="327"/>
            <p14:sldId id="329"/>
            <p14:sldId id="330"/>
            <p14:sldId id="331"/>
            <p14:sldId id="332"/>
            <p14:sldId id="333"/>
            <p14:sldId id="305"/>
            <p14:sldId id="262"/>
            <p14:sldId id="263"/>
          </p14:sldIdLst>
        </p14:section>
        <p14:section name="Thanks" id="{690A3A10-3638-46D6-B0BB-1872F71B2BDE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C7F2"/>
    <a:srgbClr val="BCB7B1"/>
    <a:srgbClr val="C2E9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7B242-DF08-4AD7-9ED6-2321894D65FD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87695-1663-47A9-9CD1-B17F04CD8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864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87695-1663-47A9-9CD1-B17F04CD82F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217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5978-2FDB-AA69-AD76-99BA35B1B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1DFAE-58AA-BC74-C4EE-C9CCE9914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51061-BF33-DD69-F17D-C246D2A70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9054-1563-4600-BC82-73B6AB852162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82826-1DA8-91A4-2069-C7011BF1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3D57B-C5C7-4E90-1E23-C4BDB819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744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CDCDD-9093-E4D1-66C4-05F35614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9BFC8-0BDC-7C1E-F973-A6ABD21C0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1505C-43FC-0DC8-3318-4ECBE23B5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9054-1563-4600-BC82-73B6AB852162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74F47-AA5B-A176-39EB-FB43B7BC9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D5112-C15E-18D8-B3F1-63D4C9EF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4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8F54A-F728-7E59-2C97-F99130B590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E45FA8-0AC0-625D-6C79-3FED51E26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E2C8E-1567-23FE-0CBC-9D6834AC1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9054-1563-4600-BC82-73B6AB852162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0B4C3-5AEE-3F8D-A2D9-56A2643C6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2AECD-553E-8317-226C-940CA63F5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93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5F36C-0646-A4E8-9DCF-C1CACF1F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E943-771F-A0DD-633D-B508D301D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F6C35-1BEC-DAEF-A1DC-870654E64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9054-1563-4600-BC82-73B6AB852162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A62DF-9024-203B-F449-ECAC38012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F5AB4-401B-C7DC-D01D-851C423B5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627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C18D-F336-FF3C-7D66-BE79F451F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AD356-6630-95E0-AE64-BD5C7E988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665AB-6810-1CD7-7962-70C568D0C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9054-1563-4600-BC82-73B6AB852162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C39D2-C61B-B174-D7EE-7A3293CB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32352-ED38-5F64-AED4-C761EE052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76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6FC54-6935-C26F-AB07-BEA1F3DF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D7A11-E148-30BC-9677-0E2ECDCFF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22D3B-1C44-3760-4F13-D76AA4782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C4F79-B97C-A450-E1D9-5AD5857C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9054-1563-4600-BC82-73B6AB852162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A03A5-0EA7-6561-F14E-401337E1A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3AE2A-16E7-AA46-FBA9-01369DB5D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40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EB4D-B0BA-5E30-12DF-28577596F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71D99-71E7-A02F-5A71-B151CB9D5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0E584-BF71-0CBB-77B4-C3FBC85F9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42706-AA8B-996B-1395-80A301C41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13FEA3-E78B-96C0-B75C-9DD91A9F4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46EA6-FE2D-62E9-4053-47237BC1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9054-1563-4600-BC82-73B6AB852162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FA12DD-4111-B88A-442C-0F8743B0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B4DC20-0A98-E4EE-7AC0-EE2BA81B3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79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DE34E-3A21-9423-493F-DABE1135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A95318-D4CA-3263-246C-3F3C17DA5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9054-1563-4600-BC82-73B6AB852162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C52153-B937-8E55-9EE6-0ADCAF04C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0C2C8E-9F03-41C3-5925-D477B8D23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91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53B299-129B-E1A4-083E-7E32FA2FE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9054-1563-4600-BC82-73B6AB852162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3164A-79FF-2878-0E9A-152AA275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8EDC1-3192-A74D-21CF-B873E3169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906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44C25-4102-5DE8-BE55-5541BA99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5F8F9-7097-89CA-BC67-599A845C3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01CFD-ED26-0BBB-3925-9672C2697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C11AE-1739-8458-0E4F-355A1E17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9054-1563-4600-BC82-73B6AB852162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4746C-49A7-ABA6-DAD4-8AC931BE0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CF4A5-2D5E-4762-2C37-BF181CBAC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9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B6C14-5DF8-7B73-9764-C11165821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9521AD-2D09-A934-041D-EA507D3AB9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94467-08FA-E22F-8347-12978D439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4FA82-9955-F406-6285-C25EE4877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9054-1563-4600-BC82-73B6AB852162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992C7-5BF9-0C34-23AF-42E7FF29F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E3182-346F-C076-8868-E0D34B2AB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15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96AF0B-57BD-6F1D-869E-FB00322E8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8C561-3E33-77B5-B63E-39A095A90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FD6E2-8D8E-97D6-18FD-C4D1733F90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69054-1563-4600-BC82-73B6AB852162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EC578-8162-C1AC-317F-AA8BA7FFF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355AE-09A6-5A8A-7035-29460862D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308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6.png"/><Relationship Id="rId21" Type="http://schemas.openxmlformats.org/officeDocument/2006/relationships/image" Target="../media/image25.png"/><Relationship Id="rId7" Type="http://schemas.openxmlformats.org/officeDocument/2006/relationships/image" Target="../media/image30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.png"/><Relationship Id="rId16" Type="http://schemas.openxmlformats.org/officeDocument/2006/relationships/image" Target="../media/image40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30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image" Target="../media/image2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5" Type="http://schemas.openxmlformats.org/officeDocument/2006/relationships/image" Target="../media/image28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7.png"/><Relationship Id="rId21" Type="http://schemas.openxmlformats.org/officeDocument/2006/relationships/image" Target="../media/image46.png"/><Relationship Id="rId7" Type="http://schemas.openxmlformats.org/officeDocument/2006/relationships/image" Target="../media/image31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2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29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7.png"/><Relationship Id="rId21" Type="http://schemas.openxmlformats.org/officeDocument/2006/relationships/image" Target="../media/image46.png"/><Relationship Id="rId7" Type="http://schemas.openxmlformats.org/officeDocument/2006/relationships/image" Target="../media/image31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2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29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28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2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9.png"/><Relationship Id="rId3" Type="http://schemas.openxmlformats.org/officeDocument/2006/relationships/image" Target="../media/image45.png"/><Relationship Id="rId21" Type="http://schemas.openxmlformats.org/officeDocument/2006/relationships/image" Target="../media/image5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7.png"/><Relationship Id="rId2" Type="http://schemas.openxmlformats.org/officeDocument/2006/relationships/image" Target="../media/image48.png"/><Relationship Id="rId16" Type="http://schemas.openxmlformats.org/officeDocument/2006/relationships/image" Target="../media/image46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0.png"/><Relationship Id="rId24" Type="http://schemas.openxmlformats.org/officeDocument/2006/relationships/image" Target="../media/image55.png"/><Relationship Id="rId5" Type="http://schemas.openxmlformats.org/officeDocument/2006/relationships/image" Target="../media/image28.png"/><Relationship Id="rId15" Type="http://schemas.openxmlformats.org/officeDocument/2006/relationships/image" Target="../media/image44.png"/><Relationship Id="rId23" Type="http://schemas.openxmlformats.org/officeDocument/2006/relationships/image" Target="../media/image54.png"/><Relationship Id="rId10" Type="http://schemas.openxmlformats.org/officeDocument/2006/relationships/image" Target="../media/image39.png"/><Relationship Id="rId19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9.png"/><Relationship Id="rId3" Type="http://schemas.openxmlformats.org/officeDocument/2006/relationships/image" Target="../media/image45.png"/><Relationship Id="rId21" Type="http://schemas.openxmlformats.org/officeDocument/2006/relationships/image" Target="../media/image5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7.png"/><Relationship Id="rId2" Type="http://schemas.openxmlformats.org/officeDocument/2006/relationships/image" Target="../media/image48.png"/><Relationship Id="rId16" Type="http://schemas.openxmlformats.org/officeDocument/2006/relationships/image" Target="../media/image46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0.png"/><Relationship Id="rId24" Type="http://schemas.openxmlformats.org/officeDocument/2006/relationships/image" Target="../media/image55.png"/><Relationship Id="rId5" Type="http://schemas.openxmlformats.org/officeDocument/2006/relationships/image" Target="../media/image28.png"/><Relationship Id="rId15" Type="http://schemas.openxmlformats.org/officeDocument/2006/relationships/image" Target="../media/image44.png"/><Relationship Id="rId23" Type="http://schemas.openxmlformats.org/officeDocument/2006/relationships/image" Target="../media/image54.png"/><Relationship Id="rId10" Type="http://schemas.openxmlformats.org/officeDocument/2006/relationships/image" Target="../media/image39.png"/><Relationship Id="rId19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9.png"/><Relationship Id="rId3" Type="http://schemas.openxmlformats.org/officeDocument/2006/relationships/image" Target="../media/image45.png"/><Relationship Id="rId21" Type="http://schemas.openxmlformats.org/officeDocument/2006/relationships/image" Target="../media/image5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7.png"/><Relationship Id="rId2" Type="http://schemas.openxmlformats.org/officeDocument/2006/relationships/image" Target="../media/image48.png"/><Relationship Id="rId16" Type="http://schemas.openxmlformats.org/officeDocument/2006/relationships/image" Target="../media/image46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0.png"/><Relationship Id="rId24" Type="http://schemas.openxmlformats.org/officeDocument/2006/relationships/image" Target="../media/image55.png"/><Relationship Id="rId5" Type="http://schemas.openxmlformats.org/officeDocument/2006/relationships/image" Target="../media/image28.png"/><Relationship Id="rId15" Type="http://schemas.openxmlformats.org/officeDocument/2006/relationships/image" Target="../media/image44.png"/><Relationship Id="rId23" Type="http://schemas.openxmlformats.org/officeDocument/2006/relationships/image" Target="../media/image54.png"/><Relationship Id="rId10" Type="http://schemas.openxmlformats.org/officeDocument/2006/relationships/image" Target="../media/image39.png"/><Relationship Id="rId19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leepNaiduOne/Will-You-Be-Depression/tree/mai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48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slide" Target="slide1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16.xml"/><Relationship Id="rId5" Type="http://schemas.openxmlformats.org/officeDocument/2006/relationships/image" Target="../media/image6.png"/><Relationship Id="rId10" Type="http://schemas.openxmlformats.org/officeDocument/2006/relationships/slide" Target="slide12.xml"/><Relationship Id="rId4" Type="http://schemas.openxmlformats.org/officeDocument/2006/relationships/image" Target="../media/image5.png"/><Relationship Id="rId9" Type="http://schemas.openxmlformats.org/officeDocument/2006/relationships/slide" Target="slide8.xml"/><Relationship Id="rId1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leepNaiduOne/Will-You-Be-Depression/tree/mai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FD0A-0334-3486-ED89-B5B77B27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278297" y="3429000"/>
            <a:ext cx="6372953" cy="2382515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Leveraging Machine </a:t>
            </a:r>
            <a:b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 for </a:t>
            </a:r>
            <a:b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Depression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Screening</a:t>
            </a:r>
            <a:b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 Step Towards Proactive Intervention</a:t>
            </a:r>
            <a:endParaRPr lang="en-IN" sz="4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C6CFC-F93E-F002-6506-415C9DE21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395" y="-990600"/>
            <a:ext cx="15672452" cy="8815754"/>
          </a:xfrm>
          <a:prstGeom prst="rect">
            <a:avLst/>
          </a:prstGeom>
          <a:noFill/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529DC99-A5DD-F9F6-65A4-DF5EA77B9960}"/>
              </a:ext>
            </a:extLst>
          </p:cNvPr>
          <p:cNvGrpSpPr/>
          <p:nvPr/>
        </p:nvGrpSpPr>
        <p:grpSpPr>
          <a:xfrm>
            <a:off x="-8278297" y="399610"/>
            <a:ext cx="7077664" cy="996208"/>
            <a:chOff x="4681227" y="4784608"/>
            <a:chExt cx="7077664" cy="9962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F003297-FED8-256B-B90E-4A2B84F6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1227" y="4897991"/>
              <a:ext cx="1912275" cy="85198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05E142-F91E-11F2-D3CB-41B5E00B0333}"/>
                </a:ext>
              </a:extLst>
            </p:cNvPr>
            <p:cNvSpPr/>
            <p:nvPr/>
          </p:nvSpPr>
          <p:spPr>
            <a:xfrm>
              <a:off x="6653549" y="4859615"/>
              <a:ext cx="45719" cy="8272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D53B91-5615-68B2-98D5-E5E05474D4F3}"/>
                </a:ext>
              </a:extLst>
            </p:cNvPr>
            <p:cNvGrpSpPr/>
            <p:nvPr/>
          </p:nvGrpSpPr>
          <p:grpSpPr>
            <a:xfrm>
              <a:off x="6758873" y="4784608"/>
              <a:ext cx="5000018" cy="996208"/>
              <a:chOff x="354183" y="1650535"/>
              <a:chExt cx="5000018" cy="99620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108210B-1AA2-42AA-2B37-FA4B8BED92EA}"/>
                  </a:ext>
                </a:extLst>
              </p:cNvPr>
              <p:cNvGrpSpPr/>
              <p:nvPr/>
            </p:nvGrpSpPr>
            <p:grpSpPr>
              <a:xfrm>
                <a:off x="354183" y="1650535"/>
                <a:ext cx="5000018" cy="767848"/>
                <a:chOff x="354183" y="1489374"/>
                <a:chExt cx="5000018" cy="767848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CE3A69B-D773-BF63-94DC-5364FEE212EB}"/>
                    </a:ext>
                  </a:extLst>
                </p:cNvPr>
                <p:cNvGrpSpPr/>
                <p:nvPr/>
              </p:nvGrpSpPr>
              <p:grpSpPr>
                <a:xfrm>
                  <a:off x="354183" y="1602757"/>
                  <a:ext cx="5000018" cy="654465"/>
                  <a:chOff x="622570" y="1828800"/>
                  <a:chExt cx="5000018" cy="654465"/>
                </a:xfrm>
              </p:grpSpPr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FF3D221-05C4-8D74-AA5D-EC1673116B28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70" y="1828800"/>
                    <a:ext cx="169629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TeamONE</a:t>
                    </a:r>
                    <a:endParaRPr lang="en-IN" sz="2400" dirty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27BEECE-FA52-4E2D-3A63-B05ACC6EB111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70" y="2175488"/>
                    <a:ext cx="50000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Dileep, Praneeth, Sreekar, </a:t>
                    </a:r>
                    <a:r>
                      <a:rPr lang="en-IN" sz="1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Ghouse</a:t>
                    </a:r>
                    <a:r>
                      <a:rPr 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, </a:t>
                    </a:r>
                    <a:r>
                      <a:rPr lang="en-IN" sz="1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Sreehitha, Kalyani</a:t>
                    </a:r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4F85289-2CCB-79A3-03EB-84C50033D658}"/>
                    </a:ext>
                  </a:extLst>
                </p:cNvPr>
                <p:cNvSpPr txBox="1"/>
                <p:nvPr/>
              </p:nvSpPr>
              <p:spPr>
                <a:xfrm>
                  <a:off x="354183" y="1489374"/>
                  <a:ext cx="500001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PGPDSE – </a:t>
                  </a:r>
                  <a:r>
                    <a:rPr lang="en-US" sz="1000" dirty="0" err="1">
                      <a:solidFill>
                        <a:schemeClr val="bg2">
                          <a:lumMod val="50000"/>
                        </a:schemeClr>
                      </a:solidFill>
                    </a:rPr>
                    <a:t>Hyd</a:t>
                  </a: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, Mar’24</a:t>
                  </a:r>
                  <a:endParaRPr lang="en-IN" sz="1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4D7B77-E484-FFBB-8888-0DFD1B21DD2C}"/>
                  </a:ext>
                </a:extLst>
              </p:cNvPr>
              <p:cNvSpPr txBox="1"/>
              <p:nvPr/>
            </p:nvSpPr>
            <p:spPr>
              <a:xfrm>
                <a:off x="354183" y="2338966"/>
                <a:ext cx="50000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Mentored by - Ankush Bansal</a:t>
                </a:r>
                <a:endParaRPr lang="en-IN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1002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5F259-4DDA-AE56-A3E8-F843D1407F25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DF0497-F8EC-26F3-2794-B34463F93197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400" dirty="0"/>
              <a:t>DATASET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C715E2-0C5B-884A-0393-3247AC58B90B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D6037A-0CBB-FFD7-180B-680C3B305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9D60FA-D6BA-F852-EFC1-B8C8E40455F8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C51F96-6850-16AB-0809-C4B740154CF8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5832B1D-4412-2BA5-1A5E-C4D91507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10821"/>
            <a:ext cx="11358562" cy="12334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1314C6-E0E1-DDDA-0070-8FDD4D727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825" y="2819299"/>
            <a:ext cx="7796212" cy="3888645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9D29970-02B6-C227-1B23-C185B1A4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63" y="3217223"/>
            <a:ext cx="3324226" cy="2849498"/>
          </a:xfrm>
        </p:spPr>
        <p:txBody>
          <a:bodyPr wrap="square" tIns="0" bIns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5C7F2"/>
                </a:solidFill>
              </a:rPr>
              <a:t>Shape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/>
              <a:t>Rows : 4,13,768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/>
              <a:t>Columns : 16</a:t>
            </a: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r>
              <a:rPr lang="en-US" b="1" dirty="0" err="1">
                <a:solidFill>
                  <a:srgbClr val="05C7F2"/>
                </a:solidFill>
              </a:rPr>
              <a:t>Dtypes</a:t>
            </a:r>
            <a:r>
              <a:rPr lang="en-US" b="1" dirty="0">
                <a:solidFill>
                  <a:srgbClr val="05C7F2"/>
                </a:solidFill>
              </a:rPr>
              <a:t> Columns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/>
              <a:t>Categorical : 13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/>
              <a:t>Numerical : 2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/>
              <a:t>Object : 1</a:t>
            </a:r>
          </a:p>
        </p:txBody>
      </p:sp>
    </p:spTree>
    <p:extLst>
      <p:ext uri="{BB962C8B-B14F-4D97-AF65-F5344CB8AC3E}">
        <p14:creationId xmlns:p14="http://schemas.microsoft.com/office/powerpoint/2010/main" val="2418702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5F259-4DDA-AE56-A3E8-F843D1407F25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DF0497-F8EC-26F3-2794-B34463F93197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400" dirty="0"/>
              <a:t>NULLS &amp; DUPLICATES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C715E2-0C5B-884A-0393-3247AC58B90B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D6037A-0CBB-FFD7-180B-680C3B305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9D60FA-D6BA-F852-EFC1-B8C8E40455F8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C51F96-6850-16AB-0809-C4B740154CF8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9" name="Subtitle 2">
            <a:extLst>
              <a:ext uri="{FF2B5EF4-FFF2-40B4-BE49-F238E27FC236}">
                <a16:creationId xmlns:a16="http://schemas.microsoft.com/office/drawing/2014/main" id="{8526B435-9F55-1623-76FD-A299F4222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5" y="1668463"/>
            <a:ext cx="5372100" cy="3946969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Why..?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Algorithm Compatibility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Biased Analysis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Reduced Statistical Power</a:t>
            </a:r>
          </a:p>
          <a:p>
            <a:pPr algn="l">
              <a:lnSpc>
                <a:spcPct val="100000"/>
              </a:lnSpc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ea typeface="Verdana" panose="020B0604030504040204" pitchFamily="34" charset="0"/>
              <a:cs typeface="Poppins" panose="00000500000000000000" pitchFamily="2" charset="0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ea typeface="Verdana" panose="020B0604030504040204" pitchFamily="34" charset="0"/>
              <a:cs typeface="Poppins" panose="00000500000000000000" pitchFamily="2" charset="0"/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There are no Null Values in this Dataset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There are no Duplicate Values in this Dataset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44A0A0-B21C-DD84-AE29-A67013BCD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042" y="1668463"/>
            <a:ext cx="3462235" cy="385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9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19A1CA-32C7-4F51-F8E5-C0CD0A4953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946EF-0E26-2351-83AA-B3D25F63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E043-BA2D-B381-F8E1-CF4EF2A46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500+ Data Science Pictures [HD] | Download Free Images on Unsplash">
            <a:extLst>
              <a:ext uri="{FF2B5EF4-FFF2-40B4-BE49-F238E27FC236}">
                <a16:creationId xmlns:a16="http://schemas.microsoft.com/office/drawing/2014/main" id="{15D9AD7F-E19F-30C0-613B-C9C8FA58D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76231" y="-2780416"/>
            <a:ext cx="18682869" cy="1241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F377B3-F2DA-2038-8448-2A713F2C6A07}"/>
              </a:ext>
            </a:extLst>
          </p:cNvPr>
          <p:cNvSpPr txBox="1">
            <a:spLocks/>
          </p:cNvSpPr>
          <p:nvPr/>
        </p:nvSpPr>
        <p:spPr>
          <a:xfrm>
            <a:off x="951019" y="3505767"/>
            <a:ext cx="7458076" cy="2806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9000" dirty="0">
                <a:solidFill>
                  <a:schemeClr val="bg2"/>
                </a:solidFill>
              </a:rPr>
              <a:t>VISUAL</a:t>
            </a:r>
            <a:br>
              <a:rPr lang="en-US" sz="9000" dirty="0">
                <a:solidFill>
                  <a:schemeClr val="bg2"/>
                </a:solidFill>
              </a:rPr>
            </a:br>
            <a:r>
              <a:rPr lang="en-US" sz="9000" dirty="0">
                <a:solidFill>
                  <a:schemeClr val="bg2"/>
                </a:solidFill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352963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2" descr="Dashboard 1">
            <a:extLst>
              <a:ext uri="{FF2B5EF4-FFF2-40B4-BE49-F238E27FC236}">
                <a16:creationId xmlns:a16="http://schemas.microsoft.com/office/drawing/2014/main" id="{D3D6C2CC-C33D-DFCF-9E95-96D7A7C0D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93" y="356677"/>
            <a:ext cx="10923814" cy="61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7113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2" descr="Dashboard 1">
            <a:extLst>
              <a:ext uri="{FF2B5EF4-FFF2-40B4-BE49-F238E27FC236}">
                <a16:creationId xmlns:a16="http://schemas.microsoft.com/office/drawing/2014/main" id="{9EB4C229-7E7A-46B4-8495-73D63EE7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21" y="318387"/>
            <a:ext cx="11059957" cy="622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21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9C0A-5F84-05D7-AFFE-524A0470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86584-8AE2-F1AF-E6BA-EEB745EE4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lide2" descr="Dashboard 2">
            <a:extLst>
              <a:ext uri="{FF2B5EF4-FFF2-40B4-BE49-F238E27FC236}">
                <a16:creationId xmlns:a16="http://schemas.microsoft.com/office/drawing/2014/main" id="{D4EADE5A-FF40-40D2-BF3A-EB3078882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4" y="387910"/>
            <a:ext cx="10853271" cy="610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8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D33E56-D982-EB7A-6EFE-996F364CE935}"/>
              </a:ext>
            </a:extLst>
          </p:cNvPr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42F38-3714-9C1A-19C9-3EF5BC7B7A23}"/>
              </a:ext>
            </a:extLst>
          </p:cNvPr>
          <p:cNvSpPr txBox="1"/>
          <p:nvPr/>
        </p:nvSpPr>
        <p:spPr>
          <a:xfrm>
            <a:off x="-12801600" y="0"/>
            <a:ext cx="3337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Agency FB" panose="020B0503020202020204" pitchFamily="34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Broadway" panose="04040905080B020205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Century Schoolbook" panose="02040604050505020304" pitchFamily="18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French Script MT" panose="03020402040607040605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H0 H1</a:t>
            </a:r>
            <a:r>
              <a:rPr lang="en-US" sz="4800" dirty="0">
                <a:solidFill>
                  <a:schemeClr val="bg2"/>
                </a:solidFill>
              </a:rPr>
              <a:t> </a:t>
            </a:r>
            <a:r>
              <a:rPr lang="en-US" sz="4800" dirty="0">
                <a:solidFill>
                  <a:schemeClr val="bg2"/>
                </a:solidFill>
                <a:latin typeface="Wide Latin" panose="020A0A07050505020404" pitchFamily="18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Tw Cen MT Condensed Extra Bold" panose="020B0803020202020204" pitchFamily="34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Rage Italic" panose="03070502040507070304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agneto" panose="04030805050802020D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Ravie" panose="040408050508090206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Sitka Banner" pitchFamily="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Vladimir Script" panose="03050402040407070305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Copperplate Gothic Light" panose="020E0507020206020404" pitchFamily="34" charset="0"/>
              </a:rPr>
              <a:t>H0 H1</a:t>
            </a:r>
            <a:endParaRPr lang="en-IN" sz="4800" dirty="0">
              <a:solidFill>
                <a:schemeClr val="bg2"/>
              </a:solidFill>
              <a:latin typeface="Copperplate Gothic Light" panose="020E05070202060204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48E58-4617-CF53-34AD-82D6863ED857}"/>
              </a:ext>
            </a:extLst>
          </p:cNvPr>
          <p:cNvSpPr txBox="1"/>
          <p:nvPr/>
        </p:nvSpPr>
        <p:spPr>
          <a:xfrm>
            <a:off x="-18165096" y="884463"/>
            <a:ext cx="3337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Agency FB" panose="020B0503020202020204" pitchFamily="34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Broadway" panose="04040905080B020205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Century Schoolbook" panose="02040604050505020304" pitchFamily="18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French Script MT" panose="03020402040607040605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H0 H1</a:t>
            </a:r>
            <a:r>
              <a:rPr lang="en-US" sz="4800" dirty="0">
                <a:solidFill>
                  <a:schemeClr val="bg2"/>
                </a:solidFill>
              </a:rPr>
              <a:t> </a:t>
            </a:r>
            <a:r>
              <a:rPr lang="en-US" sz="4800" dirty="0">
                <a:solidFill>
                  <a:schemeClr val="bg2"/>
                </a:solidFill>
                <a:latin typeface="Wide Latin" panose="020A0A07050505020404" pitchFamily="18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Tw Cen MT Condensed Extra Bold" panose="020B0803020202020204" pitchFamily="34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Rage Italic" panose="03070502040507070304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agneto" panose="04030805050802020D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Ravie" panose="040408050508090206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Sitka Banner" pitchFamily="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Vladimir Script" panose="03050402040407070305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Copperplate Gothic Light" panose="020E0507020206020404" pitchFamily="34" charset="0"/>
              </a:rPr>
              <a:t>H0 H1</a:t>
            </a:r>
            <a:endParaRPr lang="en-IN" sz="4800" dirty="0">
              <a:solidFill>
                <a:schemeClr val="bg2"/>
              </a:solidFill>
              <a:latin typeface="Copperplate Gothic Light" panose="020E05070202060204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0F2EFF-296A-CAA6-8FF2-E821A6E96D47}"/>
              </a:ext>
            </a:extLst>
          </p:cNvPr>
          <p:cNvSpPr txBox="1"/>
          <p:nvPr/>
        </p:nvSpPr>
        <p:spPr>
          <a:xfrm>
            <a:off x="-604686" y="1768926"/>
            <a:ext cx="3337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Agency FB" panose="020B0503020202020204" pitchFamily="34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Broadway" panose="04040905080B020205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Century Schoolbook" panose="02040604050505020304" pitchFamily="18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French Script MT" panose="03020402040607040605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H0 H1</a:t>
            </a:r>
            <a:r>
              <a:rPr lang="en-US" sz="4800" dirty="0">
                <a:solidFill>
                  <a:schemeClr val="bg2"/>
                </a:solidFill>
              </a:rPr>
              <a:t> </a:t>
            </a:r>
            <a:r>
              <a:rPr lang="en-US" sz="4800" dirty="0">
                <a:solidFill>
                  <a:schemeClr val="bg2"/>
                </a:solidFill>
                <a:latin typeface="Wide Latin" panose="020A0A07050505020404" pitchFamily="18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Tw Cen MT Condensed Extra Bold" panose="020B0803020202020204" pitchFamily="34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Rage Italic" panose="03070502040507070304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agneto" panose="04030805050802020D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Ravie" panose="040408050508090206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Sitka Banner" pitchFamily="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Vladimir Script" panose="03050402040407070305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Copperplate Gothic Light" panose="020E0507020206020404" pitchFamily="34" charset="0"/>
              </a:rPr>
              <a:t>H0 H1</a:t>
            </a:r>
            <a:endParaRPr lang="en-IN" sz="4800" dirty="0">
              <a:solidFill>
                <a:schemeClr val="bg2"/>
              </a:solidFill>
              <a:latin typeface="Copperplate Gothic Light" panose="020E05070202060204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659A3-8BFC-72F4-E925-E1F9F3DACDCA}"/>
              </a:ext>
            </a:extLst>
          </p:cNvPr>
          <p:cNvSpPr txBox="1"/>
          <p:nvPr/>
        </p:nvSpPr>
        <p:spPr>
          <a:xfrm>
            <a:off x="-19566194" y="2653389"/>
            <a:ext cx="3337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Agency FB" panose="020B0503020202020204" pitchFamily="34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Broadway" panose="04040905080B020205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Century Schoolbook" panose="02040604050505020304" pitchFamily="18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French Script MT" panose="03020402040607040605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H0 H1</a:t>
            </a:r>
            <a:r>
              <a:rPr lang="en-US" sz="4800" dirty="0">
                <a:solidFill>
                  <a:schemeClr val="bg2"/>
                </a:solidFill>
              </a:rPr>
              <a:t> </a:t>
            </a:r>
            <a:r>
              <a:rPr lang="en-US" sz="4800" dirty="0">
                <a:solidFill>
                  <a:schemeClr val="bg2"/>
                </a:solidFill>
                <a:latin typeface="Wide Latin" panose="020A0A07050505020404" pitchFamily="18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Tw Cen MT Condensed Extra Bold" panose="020B0803020202020204" pitchFamily="34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Rage Italic" panose="03070502040507070304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agneto" panose="04030805050802020D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Ravie" panose="040408050508090206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Sitka Banner" pitchFamily="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Vladimir Script" panose="03050402040407070305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Copperplate Gothic Light" panose="020E0507020206020404" pitchFamily="34" charset="0"/>
              </a:rPr>
              <a:t>H0 H1</a:t>
            </a:r>
            <a:endParaRPr lang="en-IN" sz="4800" dirty="0">
              <a:solidFill>
                <a:schemeClr val="bg2"/>
              </a:solidFill>
              <a:latin typeface="Copperplate Gothic Light" panose="020E05070202060204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643104-DD27-2991-3474-A88CB0750E50}"/>
              </a:ext>
            </a:extLst>
          </p:cNvPr>
          <p:cNvSpPr txBox="1"/>
          <p:nvPr/>
        </p:nvSpPr>
        <p:spPr>
          <a:xfrm>
            <a:off x="-12649200" y="3537852"/>
            <a:ext cx="3337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Agency FB" panose="020B0503020202020204" pitchFamily="34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Broadway" panose="04040905080B020205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Century Schoolbook" panose="02040604050505020304" pitchFamily="18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French Script MT" panose="03020402040607040605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H0 H1</a:t>
            </a:r>
            <a:r>
              <a:rPr lang="en-US" sz="4800" dirty="0">
                <a:solidFill>
                  <a:schemeClr val="bg2"/>
                </a:solidFill>
              </a:rPr>
              <a:t> </a:t>
            </a:r>
            <a:r>
              <a:rPr lang="en-US" sz="4800" dirty="0">
                <a:solidFill>
                  <a:schemeClr val="bg2"/>
                </a:solidFill>
                <a:latin typeface="Wide Latin" panose="020A0A07050505020404" pitchFamily="18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Tw Cen MT Condensed Extra Bold" panose="020B0803020202020204" pitchFamily="34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Rage Italic" panose="03070502040507070304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agneto" panose="04030805050802020D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Ravie" panose="040408050508090206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Sitka Banner" pitchFamily="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Vladimir Script" panose="03050402040407070305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Copperplate Gothic Light" panose="020E0507020206020404" pitchFamily="34" charset="0"/>
              </a:rPr>
              <a:t>H0 H1</a:t>
            </a:r>
            <a:endParaRPr lang="en-IN" sz="4800" dirty="0">
              <a:solidFill>
                <a:schemeClr val="bg2"/>
              </a:solidFill>
              <a:latin typeface="Copperplate Gothic Light" panose="020E05070202060204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C43D4-E49B-E494-DFA0-94D866584BE8}"/>
              </a:ext>
            </a:extLst>
          </p:cNvPr>
          <p:cNvSpPr txBox="1"/>
          <p:nvPr/>
        </p:nvSpPr>
        <p:spPr>
          <a:xfrm>
            <a:off x="-18012696" y="4422315"/>
            <a:ext cx="3337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Agency FB" panose="020B0503020202020204" pitchFamily="34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Broadway" panose="04040905080B020205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Century Schoolbook" panose="02040604050505020304" pitchFamily="18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French Script MT" panose="03020402040607040605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H0 H1</a:t>
            </a:r>
            <a:r>
              <a:rPr lang="en-US" sz="4800" dirty="0">
                <a:solidFill>
                  <a:schemeClr val="bg2"/>
                </a:solidFill>
              </a:rPr>
              <a:t> </a:t>
            </a:r>
            <a:r>
              <a:rPr lang="en-US" sz="4800" dirty="0">
                <a:solidFill>
                  <a:schemeClr val="bg2"/>
                </a:solidFill>
                <a:latin typeface="Wide Latin" panose="020A0A07050505020404" pitchFamily="18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Tw Cen MT Condensed Extra Bold" panose="020B0803020202020204" pitchFamily="34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Rage Italic" panose="03070502040507070304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agneto" panose="04030805050802020D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Ravie" panose="040408050508090206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Sitka Banner" pitchFamily="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Vladimir Script" panose="03050402040407070305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Copperplate Gothic Light" panose="020E0507020206020404" pitchFamily="34" charset="0"/>
              </a:rPr>
              <a:t>H0 H1</a:t>
            </a:r>
            <a:endParaRPr lang="en-IN" sz="4800" dirty="0">
              <a:solidFill>
                <a:schemeClr val="bg2"/>
              </a:solidFill>
              <a:latin typeface="Copperplate Gothic Light" panose="020E05070202060204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74FC96-74CD-4A88-38B8-E54B66D06C8C}"/>
              </a:ext>
            </a:extLst>
          </p:cNvPr>
          <p:cNvSpPr txBox="1"/>
          <p:nvPr/>
        </p:nvSpPr>
        <p:spPr>
          <a:xfrm>
            <a:off x="-452286" y="5306778"/>
            <a:ext cx="3337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Agency FB" panose="020B0503020202020204" pitchFamily="34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Broadway" panose="04040905080B020205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Century Schoolbook" panose="02040604050505020304" pitchFamily="18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French Script MT" panose="03020402040607040605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H0 H1</a:t>
            </a:r>
            <a:r>
              <a:rPr lang="en-US" sz="4800" dirty="0">
                <a:solidFill>
                  <a:schemeClr val="bg2"/>
                </a:solidFill>
              </a:rPr>
              <a:t> </a:t>
            </a:r>
            <a:r>
              <a:rPr lang="en-US" sz="4800" dirty="0">
                <a:solidFill>
                  <a:schemeClr val="bg2"/>
                </a:solidFill>
                <a:latin typeface="Wide Latin" panose="020A0A07050505020404" pitchFamily="18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Tw Cen MT Condensed Extra Bold" panose="020B0803020202020204" pitchFamily="34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Rage Italic" panose="03070502040507070304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agneto" panose="04030805050802020D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Ravie" panose="040408050508090206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Sitka Banner" pitchFamily="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Vladimir Script" panose="03050402040407070305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Copperplate Gothic Light" panose="020E0507020206020404" pitchFamily="34" charset="0"/>
              </a:rPr>
              <a:t>H0 H1</a:t>
            </a:r>
            <a:endParaRPr lang="en-IN" sz="4800" dirty="0">
              <a:solidFill>
                <a:schemeClr val="bg2"/>
              </a:solidFill>
              <a:latin typeface="Copperplate Gothic Light" panose="020E05070202060204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CB2F5-4AC1-C149-4126-D1328F3292F7}"/>
              </a:ext>
            </a:extLst>
          </p:cNvPr>
          <p:cNvSpPr txBox="1"/>
          <p:nvPr/>
        </p:nvSpPr>
        <p:spPr>
          <a:xfrm>
            <a:off x="-19413794" y="6191241"/>
            <a:ext cx="3337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Agency FB" panose="020B0503020202020204" pitchFamily="34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Broadway" panose="04040905080B020205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Century Schoolbook" panose="02040604050505020304" pitchFamily="18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French Script MT" panose="03020402040607040605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H0 H1</a:t>
            </a:r>
            <a:r>
              <a:rPr lang="en-US" sz="4800" dirty="0">
                <a:solidFill>
                  <a:schemeClr val="bg2"/>
                </a:solidFill>
              </a:rPr>
              <a:t> </a:t>
            </a:r>
            <a:r>
              <a:rPr lang="en-US" sz="4800" dirty="0">
                <a:solidFill>
                  <a:schemeClr val="bg2"/>
                </a:solidFill>
                <a:latin typeface="Wide Latin" panose="020A0A07050505020404" pitchFamily="18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Tw Cen MT Condensed Extra Bold" panose="020B0803020202020204" pitchFamily="34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Rage Italic" panose="03070502040507070304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agneto" panose="04030805050802020D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Ravie" panose="04040805050809020602" pitchFamily="8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Sitka Banner" pitchFamily="2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Vladimir Script" panose="03050402040407070305" pitchFamily="66" charset="0"/>
              </a:rPr>
              <a:t>H0 H1 </a:t>
            </a:r>
            <a:r>
              <a:rPr lang="en-US" sz="4800" dirty="0">
                <a:solidFill>
                  <a:schemeClr val="bg2"/>
                </a:solidFill>
                <a:latin typeface="Copperplate Gothic Light" panose="020E0507020206020404" pitchFamily="34" charset="0"/>
              </a:rPr>
              <a:t>H0 H1</a:t>
            </a:r>
            <a:endParaRPr lang="en-IN" sz="4800" dirty="0">
              <a:solidFill>
                <a:schemeClr val="bg2"/>
              </a:solidFill>
              <a:latin typeface="Copperplate Gothic Light" panose="020E05070202060204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F156D1-45AB-6EC4-1753-EB0247ACED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00DC073-EDBD-AB8B-0D05-B036853C4FDA}"/>
              </a:ext>
            </a:extLst>
          </p:cNvPr>
          <p:cNvSpPr txBox="1">
            <a:spLocks/>
          </p:cNvSpPr>
          <p:nvPr/>
        </p:nvSpPr>
        <p:spPr>
          <a:xfrm>
            <a:off x="3323305" y="3220870"/>
            <a:ext cx="12191998" cy="2806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9000" dirty="0">
                <a:solidFill>
                  <a:schemeClr val="bg2"/>
                </a:solidFill>
              </a:rPr>
              <a:t>HYPOTHESIS</a:t>
            </a:r>
          </a:p>
          <a:p>
            <a:pPr marL="0" indent="0">
              <a:buNone/>
            </a:pPr>
            <a:r>
              <a:rPr lang="en-US" sz="9000" dirty="0">
                <a:solidFill>
                  <a:schemeClr val="bg2"/>
                </a:solidFill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844465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CCA039-6B3A-87C6-D4B6-9ED396B0C5C6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B0FC288-5A97-7330-A58D-063A97B324C0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400" dirty="0"/>
              <a:t>HYPOTHESIS TESTING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1E1E17-ADA3-A96B-E870-60666F025162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16C4875-302C-55F4-BC3D-4671E8E1A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CCD2E1-FE45-6EAF-09C8-7AC41BD7B598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90A92E-4C0B-F0AC-9AE0-62FF99AA94B0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B2CA84D-FAD8-2503-381C-5035D7A0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89" y="2357731"/>
            <a:ext cx="9633493" cy="39454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CEDF48-A3FC-EBAB-8772-B90F22A8AD33}"/>
              </a:ext>
            </a:extLst>
          </p:cNvPr>
          <p:cNvSpPr txBox="1"/>
          <p:nvPr/>
        </p:nvSpPr>
        <p:spPr>
          <a:xfrm>
            <a:off x="820390" y="1535243"/>
            <a:ext cx="6097656" cy="942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b="1" dirty="0"/>
              <a:t>H0 :</a:t>
            </a:r>
            <a:r>
              <a:rPr lang="en-US" dirty="0"/>
              <a:t> There is no relationship among two variables</a:t>
            </a:r>
          </a:p>
          <a:p>
            <a:pPr marL="0" indent="0">
              <a:buNone/>
            </a:pPr>
            <a:r>
              <a:rPr lang="en-US" b="1" dirty="0"/>
              <a:t>H1 : </a:t>
            </a:r>
            <a:r>
              <a:rPr lang="en-US" dirty="0"/>
              <a:t>There is relationship among two variables</a:t>
            </a:r>
          </a:p>
        </p:txBody>
      </p:sp>
    </p:spTree>
    <p:extLst>
      <p:ext uri="{BB962C8B-B14F-4D97-AF65-F5344CB8AC3E}">
        <p14:creationId xmlns:p14="http://schemas.microsoft.com/office/powerpoint/2010/main" val="172592077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Are Intelligent Data Pipelines?">
            <a:extLst>
              <a:ext uri="{FF2B5EF4-FFF2-40B4-BE49-F238E27FC236}">
                <a16:creationId xmlns:a16="http://schemas.microsoft.com/office/drawing/2014/main" id="{60F34F9A-58E6-CF5D-E1EE-D96BFFE7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17711"/>
            <a:ext cx="12191997" cy="7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D33E56-D982-EB7A-6EFE-996F364CE935}"/>
              </a:ext>
            </a:extLst>
          </p:cNvPr>
          <p:cNvSpPr/>
          <p:nvPr/>
        </p:nvSpPr>
        <p:spPr>
          <a:xfrm>
            <a:off x="1" y="-217711"/>
            <a:ext cx="12192000" cy="761999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00DC073-EDBD-AB8B-0D05-B036853C4FDA}"/>
              </a:ext>
            </a:extLst>
          </p:cNvPr>
          <p:cNvSpPr txBox="1">
            <a:spLocks/>
          </p:cNvSpPr>
          <p:nvPr/>
        </p:nvSpPr>
        <p:spPr>
          <a:xfrm>
            <a:off x="5413828" y="14515"/>
            <a:ext cx="12191998" cy="2806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9000" dirty="0">
                <a:solidFill>
                  <a:schemeClr val="bg2"/>
                </a:solidFill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628904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CCA039-6B3A-87C6-D4B6-9ED396B0C5C6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B0FC288-5A97-7330-A58D-063A97B324C0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400" dirty="0"/>
              <a:t>PIPELINE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1E1E17-ADA3-A96B-E870-60666F025162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16C4875-302C-55F4-BC3D-4671E8E1A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CCD2E1-FE45-6EAF-09C8-7AC41BD7B598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90A92E-4C0B-F0AC-9AE0-62FF99AA94B0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8FA0828-28E9-00A8-E81F-8CB92706E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6490"/>
            <a:ext cx="12192000" cy="328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9433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FD0A-0334-3486-ED89-B5B77B27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898" y="3429000"/>
            <a:ext cx="6372953" cy="2382515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Leveraging Machine </a:t>
            </a:r>
            <a:b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 for </a:t>
            </a:r>
            <a:b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400" dirty="0">
                <a:solidFill>
                  <a:srgbClr val="05C7F2"/>
                </a:solidFill>
              </a:rPr>
              <a:t>Depression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dirty="0">
                <a:solidFill>
                  <a:srgbClr val="05C7F2"/>
                </a:solidFill>
              </a:rPr>
              <a:t>Screening</a:t>
            </a:r>
            <a:b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 Step Towards Proactive Intervention</a:t>
            </a:r>
            <a:endParaRPr lang="en-IN" sz="4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C6CFC-F93E-F002-6506-415C9DE21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800" y="-990600"/>
            <a:ext cx="15672452" cy="8815754"/>
          </a:xfrm>
          <a:prstGeom prst="rect">
            <a:avLst/>
          </a:prstGeom>
          <a:noFill/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529DC99-A5DD-F9F6-65A4-DF5EA77B9960}"/>
              </a:ext>
            </a:extLst>
          </p:cNvPr>
          <p:cNvGrpSpPr/>
          <p:nvPr/>
        </p:nvGrpSpPr>
        <p:grpSpPr>
          <a:xfrm>
            <a:off x="359898" y="399610"/>
            <a:ext cx="7077664" cy="996208"/>
            <a:chOff x="4681227" y="4784608"/>
            <a:chExt cx="7077664" cy="9962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F003297-FED8-256B-B90E-4A2B84F6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1227" y="4897991"/>
              <a:ext cx="1912275" cy="85198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05E142-F91E-11F2-D3CB-41B5E00B0333}"/>
                </a:ext>
              </a:extLst>
            </p:cNvPr>
            <p:cNvSpPr/>
            <p:nvPr/>
          </p:nvSpPr>
          <p:spPr>
            <a:xfrm>
              <a:off x="6653549" y="4859615"/>
              <a:ext cx="45719" cy="8272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D53B91-5615-68B2-98D5-E5E05474D4F3}"/>
                </a:ext>
              </a:extLst>
            </p:cNvPr>
            <p:cNvGrpSpPr/>
            <p:nvPr/>
          </p:nvGrpSpPr>
          <p:grpSpPr>
            <a:xfrm>
              <a:off x="6758873" y="4784608"/>
              <a:ext cx="5000018" cy="996208"/>
              <a:chOff x="354183" y="1650535"/>
              <a:chExt cx="5000018" cy="99620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108210B-1AA2-42AA-2B37-FA4B8BED92EA}"/>
                  </a:ext>
                </a:extLst>
              </p:cNvPr>
              <p:cNvGrpSpPr/>
              <p:nvPr/>
            </p:nvGrpSpPr>
            <p:grpSpPr>
              <a:xfrm>
                <a:off x="354183" y="1650535"/>
                <a:ext cx="5000018" cy="767848"/>
                <a:chOff x="354183" y="1489374"/>
                <a:chExt cx="5000018" cy="767848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CE3A69B-D773-BF63-94DC-5364FEE212EB}"/>
                    </a:ext>
                  </a:extLst>
                </p:cNvPr>
                <p:cNvGrpSpPr/>
                <p:nvPr/>
              </p:nvGrpSpPr>
              <p:grpSpPr>
                <a:xfrm>
                  <a:off x="354183" y="1602757"/>
                  <a:ext cx="5000018" cy="654465"/>
                  <a:chOff x="622570" y="1828800"/>
                  <a:chExt cx="5000018" cy="654465"/>
                </a:xfrm>
              </p:grpSpPr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FF3D221-05C4-8D74-AA5D-EC1673116B28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70" y="1828800"/>
                    <a:ext cx="26253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TeamONE</a:t>
                    </a:r>
                    <a:endParaRPr lang="en-IN" sz="2400" dirty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27BEECE-FA52-4E2D-3A63-B05ACC6EB111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70" y="2175488"/>
                    <a:ext cx="50000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Dileep, Praneeth, Sreekar, </a:t>
                    </a:r>
                    <a:r>
                      <a:rPr lang="en-IN" sz="1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Ghouse</a:t>
                    </a:r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4F85289-2CCB-79A3-03EB-84C50033D658}"/>
                    </a:ext>
                  </a:extLst>
                </p:cNvPr>
                <p:cNvSpPr txBox="1"/>
                <p:nvPr/>
              </p:nvSpPr>
              <p:spPr>
                <a:xfrm>
                  <a:off x="354183" y="1489374"/>
                  <a:ext cx="500001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PGPDSE – </a:t>
                  </a:r>
                  <a:r>
                    <a:rPr lang="en-US" sz="1000" dirty="0" err="1">
                      <a:solidFill>
                        <a:schemeClr val="bg2">
                          <a:lumMod val="50000"/>
                        </a:schemeClr>
                      </a:solidFill>
                    </a:rPr>
                    <a:t>Hyd</a:t>
                  </a: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, Mar’24</a:t>
                  </a:r>
                  <a:endParaRPr lang="en-IN" sz="1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4D7B77-E484-FFBB-8888-0DFD1B21DD2C}"/>
                  </a:ext>
                </a:extLst>
              </p:cNvPr>
              <p:cNvSpPr txBox="1"/>
              <p:nvPr/>
            </p:nvSpPr>
            <p:spPr>
              <a:xfrm>
                <a:off x="354183" y="2338966"/>
                <a:ext cx="50000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Mentored by - Ankush Bansal</a:t>
                </a:r>
                <a:endParaRPr lang="en-IN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22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CCA039-6B3A-87C6-D4B6-9ED396B0C5C6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B0FC288-5A97-7330-A58D-063A97B324C0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400" dirty="0"/>
              <a:t>BIRD’S VIEW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1E1E17-ADA3-A96B-E870-60666F025162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16C4875-302C-55F4-BC3D-4671E8E1A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CCD2E1-FE45-6EAF-09C8-7AC41BD7B598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90A92E-4C0B-F0AC-9AE0-62FF99AA94B0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87C0266-BA0C-CEE5-286C-5AC4E6487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0" y="2521397"/>
            <a:ext cx="1107782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4767E-8F4F-22FC-FA43-9B75FD51D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572" y="2521397"/>
            <a:ext cx="49443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B2A24-E268-2FA3-17EE-EDD76A49D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26" y="2521397"/>
            <a:ext cx="81988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0CA1DE-913D-A7E2-D9F1-F9B9A28AA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90" y="2521397"/>
            <a:ext cx="938798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CA2044A-E57E-31A3-3CFC-D37090A7C3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945" y="2521397"/>
            <a:ext cx="63212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6832CD-9BFC-FB8E-6651-18E65925DF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986" y="2521397"/>
            <a:ext cx="65090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D8D210-F498-C2DF-7481-8FAAA29E03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454" y="2521397"/>
            <a:ext cx="68219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C04929-B937-568D-F305-B3482BB141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595" y="2521397"/>
            <a:ext cx="738521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92C3DEC-976C-2F3F-A752-F43CF1D7DE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48" y="2521397"/>
            <a:ext cx="782332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F0C76B6-827A-04AE-9C39-970AA2865A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218" y="2521397"/>
            <a:ext cx="751039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1097F1B-72F6-717C-8848-A541F37985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07" y="2521397"/>
            <a:ext cx="550762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1B16C5C-15CB-21A8-E0BA-2E9AA980F7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507" y="2521397"/>
            <a:ext cx="525727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C2A8865-CEEE-BD3B-BE71-7B88F4ED3D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24" y="2521397"/>
            <a:ext cx="638383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2917A02-6A39-64EC-9D33-818E204592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344" y="2521397"/>
            <a:ext cx="68219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C3787BC-96D7-3682-AC5F-0D186D7387D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876" y="2521397"/>
            <a:ext cx="81362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F08D572-2648-8A3A-5EA8-7EA9161C73E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39" y="2521397"/>
            <a:ext cx="60709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88113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4B0CA-EF7E-7D17-6741-0337B715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C14C238-DA45-50B3-F283-DAA5FDE3426C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34D2F2D-8B1F-DCF7-E0D5-FBF091F11249}"/>
              </a:ext>
            </a:extLst>
          </p:cNvPr>
          <p:cNvSpPr txBox="1">
            <a:spLocks/>
          </p:cNvSpPr>
          <p:nvPr/>
        </p:nvSpPr>
        <p:spPr>
          <a:xfrm>
            <a:off x="790573" y="1983703"/>
            <a:ext cx="10665111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en-US" sz="4400" dirty="0"/>
              <a:t>SCALING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802249-BEB6-80CC-4D69-E2552E9C54B5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0478D0-44F0-3700-73CC-F9D146365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D9DC29-AFB9-1C35-B3DD-9ECEF19B5B5E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4242FC-B917-9D09-EB0A-83535C493259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14CA9DA-E183-87FC-3BC3-973B624A6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3610" y="3898133"/>
            <a:ext cx="1107782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70AD17-FBE3-AE16-C320-04AD6FDD5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92" y="3898133"/>
            <a:ext cx="49443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B17EA4-5E98-EB92-BD5F-014E7CB199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46" y="3898133"/>
            <a:ext cx="81988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C24BF6-915F-BAD9-FD20-DC0A446FD7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10" y="3898133"/>
            <a:ext cx="938798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C566840-D70E-9BA9-186B-A5A18AA698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65" y="3898133"/>
            <a:ext cx="63212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3B253B-8FB8-E5C0-60A9-831C07FDB2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06" y="3898133"/>
            <a:ext cx="65090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B1575D-0836-5201-F52C-0D0A1F9B72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474" y="3898133"/>
            <a:ext cx="68219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5F2443B-E69C-BD3C-2D7C-A386921738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615" y="3898133"/>
            <a:ext cx="738521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CBB072E-73B6-0738-C1CD-02BAEE5BE3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568" y="3898133"/>
            <a:ext cx="782332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36F609-73CB-1A3A-4C8A-60B848120E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238" y="3898133"/>
            <a:ext cx="751039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6C879E0-CE44-DC7C-C316-889FA57828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427" y="3898133"/>
            <a:ext cx="550762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828CC56-BFE3-2ADE-2A78-7EB54DECDF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27" y="3898133"/>
            <a:ext cx="525727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2A7314F-A70F-5C67-C636-03796EF811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44" y="3898133"/>
            <a:ext cx="638383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60E7256-3D27-540D-B2BD-FA570F7A26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364" y="3898133"/>
            <a:ext cx="68219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F331B33-7410-F897-22AE-40AD511EDC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896" y="3898133"/>
            <a:ext cx="81362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EF65014-28F5-7220-638C-42F9FEEF3F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859" y="3898133"/>
            <a:ext cx="60709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AE5728-268C-9F06-1A17-35EE6B0074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319" y="1532277"/>
            <a:ext cx="353840" cy="1743310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A8A1E1-0434-52E4-57E2-80587A08F88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088" y="1532276"/>
            <a:ext cx="556651" cy="1743310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6116B8-0D6E-5F3D-B8F6-D816F4C48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66346" y="1410821"/>
            <a:ext cx="8399452" cy="2056973"/>
          </a:xfrm>
        </p:spPr>
        <p:txBody>
          <a:bodyPr wrap="square" tIns="0" bIns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Why..?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Equalizing Feature Influence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Improving Algorithm Performance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Preventing Domination by Large Values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We used “</a:t>
            </a:r>
            <a:r>
              <a:rPr lang="en-US" sz="1800" dirty="0" err="1"/>
              <a:t>MinMax</a:t>
            </a:r>
            <a:r>
              <a:rPr lang="en-US" sz="1800" dirty="0"/>
              <a:t> Scaler”, because of the outliers in  “income” variable.</a:t>
            </a:r>
          </a:p>
        </p:txBody>
      </p:sp>
    </p:spTree>
    <p:extLst>
      <p:ext uri="{BB962C8B-B14F-4D97-AF65-F5344CB8AC3E}">
        <p14:creationId xmlns:p14="http://schemas.microsoft.com/office/powerpoint/2010/main" val="177764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CE077-0535-A5A9-C489-240818AB4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9D9E66-E64C-4EA4-BAAE-39F756305275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906668-2FD9-692A-52EB-3163360B68A2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400" dirty="0"/>
              <a:t>SCALING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523A89-A010-FE05-A0B8-54BBE88FE6F9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3652C4-8C4D-82ED-847A-988CB287D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864096-5D73-73D8-6C10-6A36C4EDA0E5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FE45AD-8303-3C85-1A92-09623B5FB8C7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9F3443A-072A-0621-DC08-9CE949C51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92" y="3898133"/>
            <a:ext cx="49443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C2EC4F-5C55-D24B-790F-F70E1B501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46" y="3898133"/>
            <a:ext cx="81988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087F76-F312-C3D8-1342-C22165D10A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10" y="3898133"/>
            <a:ext cx="938798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4C7D2B-D8CB-EC41-8FCF-D3C577678E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65" y="3898133"/>
            <a:ext cx="63212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279706-2411-8CC5-6A33-009E06C02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06" y="3898133"/>
            <a:ext cx="65090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72007BF-BE71-B295-F10E-1E143F1FE7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474" y="3898133"/>
            <a:ext cx="68219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9C08A0-940F-9EDC-793C-8B43AD3355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615" y="3898133"/>
            <a:ext cx="738521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09FE4DC-D869-730A-F081-B673E5A582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568" y="3898133"/>
            <a:ext cx="782332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DF8AE8C-EDB3-2D07-FF22-67882FD6E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238" y="3898133"/>
            <a:ext cx="751039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BBC752A-A182-6EDB-24B4-5A77B615BC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427" y="3898133"/>
            <a:ext cx="550762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8597A05-2538-3F3D-0291-BF5293591A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27" y="3898133"/>
            <a:ext cx="525727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1F14CF8-1723-60F5-F9BC-103D064A65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44" y="3898133"/>
            <a:ext cx="638383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7DAA9C5-321D-8496-7277-F18D3532A3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364" y="3898133"/>
            <a:ext cx="68219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1EC252F-2101-DDED-D8EA-99DDC5C371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896" y="3898133"/>
            <a:ext cx="81362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651EA3B-EDA1-598F-38A7-F7AE47C835D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859" y="3898133"/>
            <a:ext cx="60709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A221A5-3AEA-56EF-BDA8-959EFD3D8081}"/>
              </a:ext>
            </a:extLst>
          </p:cNvPr>
          <p:cNvSpPr/>
          <p:nvPr/>
        </p:nvSpPr>
        <p:spPr>
          <a:xfrm>
            <a:off x="944872" y="3898132"/>
            <a:ext cx="1765358" cy="24346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63780B-1F1E-624C-C83A-0DCD8C355883}"/>
              </a:ext>
            </a:extLst>
          </p:cNvPr>
          <p:cNvSpPr/>
          <p:nvPr/>
        </p:nvSpPr>
        <p:spPr>
          <a:xfrm>
            <a:off x="3495900" y="3898132"/>
            <a:ext cx="5196354" cy="24346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442A64-8C06-62A7-816F-5A75746A52EC}"/>
              </a:ext>
            </a:extLst>
          </p:cNvPr>
          <p:cNvSpPr/>
          <p:nvPr/>
        </p:nvSpPr>
        <p:spPr>
          <a:xfrm>
            <a:off x="9190026" y="3898131"/>
            <a:ext cx="2112923" cy="24346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77686-9D4D-8D55-706D-41EE14B110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681" y="1532277"/>
            <a:ext cx="353840" cy="1743310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C96DFC-1EF7-4CFD-0CC2-B99C631EFFF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450" y="1532276"/>
            <a:ext cx="556651" cy="1743310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BAD2FE-7B3F-39E7-11EA-79A40F27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4" y="1410821"/>
            <a:ext cx="8399452" cy="2056973"/>
          </a:xfrm>
        </p:spPr>
        <p:txBody>
          <a:bodyPr wrap="square" tIns="0" bIns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Why..?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Equalizing Feature Influence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Improving Algorithm Performance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Preventing Domination by Large Values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We used “</a:t>
            </a:r>
            <a:r>
              <a:rPr lang="en-US" sz="1800" dirty="0" err="1"/>
              <a:t>MinMax</a:t>
            </a:r>
            <a:r>
              <a:rPr lang="en-US" sz="1800" dirty="0"/>
              <a:t> Scaler”, because of the outliers in  “income” variable.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75AF9C-1FFC-8540-324E-8BFAA3275161}"/>
              </a:ext>
            </a:extLst>
          </p:cNvPr>
          <p:cNvSpPr txBox="1">
            <a:spLocks/>
          </p:cNvSpPr>
          <p:nvPr/>
        </p:nvSpPr>
        <p:spPr>
          <a:xfrm>
            <a:off x="9980908" y="1819323"/>
            <a:ext cx="12192000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en-US" dirty="0"/>
              <a:t>ONE HOT ENCODING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32588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B13B8-6EB0-8B80-5BCB-16110255F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28E34B5-A7E8-8D76-22DE-02C44938AB0D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45B96B-1710-C1E9-D44C-9C4DEECD4984}"/>
              </a:ext>
            </a:extLst>
          </p:cNvPr>
          <p:cNvSpPr txBox="1">
            <a:spLocks/>
          </p:cNvSpPr>
          <p:nvPr/>
        </p:nvSpPr>
        <p:spPr>
          <a:xfrm>
            <a:off x="0" y="1819323"/>
            <a:ext cx="12192000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en-US" dirty="0"/>
              <a:t>ONE HOT ENCODING</a:t>
            </a:r>
            <a:endParaRPr lang="en-US" sz="4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43E5D3-46B1-077F-2512-A4E94DDD8897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13A79DC-1C15-7648-1D6A-25A2B6210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DEFCCD-389A-ACFF-8965-86570730E76D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23961A-C6F0-9401-73EE-4B33A3B8DA2B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CCC2B29-36BC-5D7E-08B8-4BDC0BA3B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46" y="3898133"/>
            <a:ext cx="81988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442B9D-A339-C4A1-D32E-E9B7C549C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10" y="3898133"/>
            <a:ext cx="938798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5C861A-44BD-7BFA-7DAA-580A3BE55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65" y="3898133"/>
            <a:ext cx="63212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E21562-E980-550F-B448-97E001A937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06" y="3898133"/>
            <a:ext cx="65090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B22D3A-A3DD-F35A-CF17-9E12427AC6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474" y="3898133"/>
            <a:ext cx="68219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1AF03C-E272-FB05-1104-CCAE9242DC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615" y="3898133"/>
            <a:ext cx="738521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BE54E17-FB01-ECC6-AF2E-4F711DD21A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238" y="3898133"/>
            <a:ext cx="751039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D9E3DE7-1199-1554-1B98-79B5638977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427" y="3898133"/>
            <a:ext cx="550762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4945DA-9DAD-0C18-F34B-E6B30FB3D9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27" y="3898133"/>
            <a:ext cx="525727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F145AA0-0E94-90F9-26C7-2E7ADC6F9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44" y="3898133"/>
            <a:ext cx="638383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E7DE01A-ED92-4DA3-498B-45C2D4ACE3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364" y="3898133"/>
            <a:ext cx="68219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CD00DEF-9E90-C558-1387-CE36A04A7E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896" y="3898133"/>
            <a:ext cx="81362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48FF7ED-B316-C13D-5F38-023ADC733E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859" y="3898133"/>
            <a:ext cx="60709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089211-8B9D-5AB7-4B4A-C235D96582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539" y="3898127"/>
            <a:ext cx="49415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BDCC65-6571-A9AF-0454-5DD73DF9C3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75" y="3898126"/>
            <a:ext cx="77739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C2203-DFA5-7625-54F2-40261C2855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461" y="1410821"/>
            <a:ext cx="375369" cy="1872210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99111F-0535-7010-C600-D0E1D1F906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280" y="1421094"/>
            <a:ext cx="380003" cy="1872210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6EEAD7-69A8-FB9D-665E-7D9898CE4CA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8272" y="1410824"/>
            <a:ext cx="384637" cy="1872210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E3343B-80DA-175C-94C6-26330B9076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92" y="7257787"/>
            <a:ext cx="49443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9750AD-6B7D-2621-EE7E-1112A4CBAD5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568" y="7257787"/>
            <a:ext cx="782332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D686-6263-DED7-B4A4-8F7FBD222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267825" y="1410821"/>
            <a:ext cx="3960720" cy="2051844"/>
          </a:xfrm>
        </p:spPr>
        <p:txBody>
          <a:bodyPr wrap="square" tIns="0" bIns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Why..?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Algorithm Compatibility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Machine can understand only numbers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We used “One Hot Encoding” for “Marital Status” column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32E2DF-7C44-07BD-A0B8-1439E329C7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251182"/>
              </p:ext>
            </p:extLst>
          </p:nvPr>
        </p:nvGraphicFramePr>
        <p:xfrm>
          <a:off x="-4189008" y="1846944"/>
          <a:ext cx="327877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310">
                  <a:extLst>
                    <a:ext uri="{9D8B030D-6E8A-4147-A177-3AD203B41FA5}">
                      <a16:colId xmlns:a16="http://schemas.microsoft.com/office/drawing/2014/main" val="2697773208"/>
                    </a:ext>
                  </a:extLst>
                </a:gridCol>
                <a:gridCol w="377739">
                  <a:extLst>
                    <a:ext uri="{9D8B030D-6E8A-4147-A177-3AD203B41FA5}">
                      <a16:colId xmlns:a16="http://schemas.microsoft.com/office/drawing/2014/main" val="3665663847"/>
                    </a:ext>
                  </a:extLst>
                </a:gridCol>
                <a:gridCol w="414997">
                  <a:extLst>
                    <a:ext uri="{9D8B030D-6E8A-4147-A177-3AD203B41FA5}">
                      <a16:colId xmlns:a16="http://schemas.microsoft.com/office/drawing/2014/main" val="2767103908"/>
                    </a:ext>
                  </a:extLst>
                </a:gridCol>
                <a:gridCol w="359728">
                  <a:extLst>
                    <a:ext uri="{9D8B030D-6E8A-4147-A177-3AD203B41FA5}">
                      <a16:colId xmlns:a16="http://schemas.microsoft.com/office/drawing/2014/main" val="749221612"/>
                    </a:ext>
                  </a:extLst>
                </a:gridCol>
              </a:tblGrid>
              <a:tr h="24062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Marital_Status_Single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17741"/>
                  </a:ext>
                </a:extLst>
              </a:tr>
              <a:tr h="2406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Marital_Status_Married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443356"/>
                  </a:ext>
                </a:extLst>
              </a:tr>
              <a:tr h="2406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Marital_Status_Widowed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825905"/>
                  </a:ext>
                </a:extLst>
              </a:tr>
              <a:tr h="2406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Marital_Status_Divorced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97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865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03F63-6446-CFB5-C271-062988CB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D502E91-E041-9201-0256-5606730499FA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0D5D0BD-E6C9-D085-3997-6DB71ABE6066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dirty="0"/>
              <a:t>ONE HOT ENCODING</a:t>
            </a:r>
            <a:endParaRPr lang="en-US" sz="8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C5354F-971E-3AC3-017C-08ABD2A47B65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BFAADF2-E7E5-C7C9-0625-B0FD0D129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35B5D5-8AD7-3687-8DDD-0A5C78C50CAD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1F2791-5D73-D9E7-D4C1-5CAFA768C91B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E16A24F-4E07-5DDA-E2B1-DF8B59C95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46" y="3898133"/>
            <a:ext cx="81988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DD5492-F767-C704-53B2-5EC9C5447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10" y="3898133"/>
            <a:ext cx="938798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21E640-C499-A11C-5047-D1D360A6FB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65" y="3898133"/>
            <a:ext cx="63212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16AF07-09EA-8ECB-8912-E2EC5C46EC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06" y="3898133"/>
            <a:ext cx="65090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43BC5D-369E-ADBB-C286-AA15CF7C17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474" y="3898133"/>
            <a:ext cx="68219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AD61AF-17CE-240F-48E3-2EF21F0176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615" y="3898133"/>
            <a:ext cx="738521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282C15-9D11-1938-59A5-7852A8B854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238" y="3898133"/>
            <a:ext cx="751039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C4BA048-B173-B966-329D-17CDAE294B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427" y="3898133"/>
            <a:ext cx="550762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9BC0D5-F77B-EF05-3C44-D4A7D6D01F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27" y="3898133"/>
            <a:ext cx="525727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9A1C8ED-E69B-778F-42E6-91A2F4811D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44" y="3898133"/>
            <a:ext cx="638383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92D0FF3-D498-986B-81BE-5BA0F95F7E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364" y="3898133"/>
            <a:ext cx="68219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C26BA5-67B8-E1B1-CDE3-CB70ABB178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896" y="3898133"/>
            <a:ext cx="81362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0F36C1F-19A4-144D-2B14-AEE2227663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859" y="3898133"/>
            <a:ext cx="60709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1B5F47-E201-62FA-BD54-C79B74FD18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539" y="3898127"/>
            <a:ext cx="49415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A16FF3-957E-5D0E-860D-0F29132997F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75" y="3898126"/>
            <a:ext cx="77739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231B33-D206-6044-5B14-76A668227970}"/>
              </a:ext>
            </a:extLst>
          </p:cNvPr>
          <p:cNvSpPr/>
          <p:nvPr/>
        </p:nvSpPr>
        <p:spPr>
          <a:xfrm>
            <a:off x="944872" y="3898132"/>
            <a:ext cx="936804" cy="24346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D8E8BF-52E5-CE44-8021-1F3857350B87}"/>
              </a:ext>
            </a:extLst>
          </p:cNvPr>
          <p:cNvSpPr/>
          <p:nvPr/>
        </p:nvSpPr>
        <p:spPr>
          <a:xfrm>
            <a:off x="2691199" y="3898126"/>
            <a:ext cx="8611749" cy="24346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31CEDC-0CB5-AC63-05CE-A70A3D7A30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9" y="1410821"/>
            <a:ext cx="375369" cy="1872210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765E4C-F4D8-91DB-EC99-2EE4A151F6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360" y="1410824"/>
            <a:ext cx="384637" cy="1872210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8B2932-2443-E31D-CC70-E9F0371082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948" y="1410821"/>
            <a:ext cx="382088" cy="1882483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A7075DA-EA97-3DC2-C298-6CD1BC1DD10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5181" y="1400548"/>
            <a:ext cx="382088" cy="1882483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687AE3-0C41-742A-8CF8-CD617123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4" y="1410821"/>
            <a:ext cx="3960720" cy="2051844"/>
          </a:xfrm>
        </p:spPr>
        <p:txBody>
          <a:bodyPr wrap="square" tIns="0" bIns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Why..?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Algorithm Compatibility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Machine can understand only numbers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We used “One Hot Encoding” for “Marital Status” column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E56553-136A-ACA9-9943-E6EF7CE28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316312"/>
              </p:ext>
            </p:extLst>
          </p:nvPr>
        </p:nvGraphicFramePr>
        <p:xfrm>
          <a:off x="5869391" y="1846944"/>
          <a:ext cx="327877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310">
                  <a:extLst>
                    <a:ext uri="{9D8B030D-6E8A-4147-A177-3AD203B41FA5}">
                      <a16:colId xmlns:a16="http://schemas.microsoft.com/office/drawing/2014/main" val="2697773208"/>
                    </a:ext>
                  </a:extLst>
                </a:gridCol>
                <a:gridCol w="377739">
                  <a:extLst>
                    <a:ext uri="{9D8B030D-6E8A-4147-A177-3AD203B41FA5}">
                      <a16:colId xmlns:a16="http://schemas.microsoft.com/office/drawing/2014/main" val="3665663847"/>
                    </a:ext>
                  </a:extLst>
                </a:gridCol>
                <a:gridCol w="414997">
                  <a:extLst>
                    <a:ext uri="{9D8B030D-6E8A-4147-A177-3AD203B41FA5}">
                      <a16:colId xmlns:a16="http://schemas.microsoft.com/office/drawing/2014/main" val="2767103908"/>
                    </a:ext>
                  </a:extLst>
                </a:gridCol>
                <a:gridCol w="359728">
                  <a:extLst>
                    <a:ext uri="{9D8B030D-6E8A-4147-A177-3AD203B41FA5}">
                      <a16:colId xmlns:a16="http://schemas.microsoft.com/office/drawing/2014/main" val="749221612"/>
                    </a:ext>
                  </a:extLst>
                </a:gridCol>
              </a:tblGrid>
              <a:tr h="24062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Marital_Status_Single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17741"/>
                  </a:ext>
                </a:extLst>
              </a:tr>
              <a:tr h="2406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Marital_Status_Married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443356"/>
                  </a:ext>
                </a:extLst>
              </a:tr>
              <a:tr h="2406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Marital_Status_Widowed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825905"/>
                  </a:ext>
                </a:extLst>
              </a:tr>
              <a:tr h="2406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Marital_Status_Divorced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97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55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3122E-6DDC-7C46-E40C-084236473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F2CE613-E410-31F2-F98F-0F618B2603DD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25AD880-A1E4-A963-7563-ED00F5D679FF}"/>
              </a:ext>
            </a:extLst>
          </p:cNvPr>
          <p:cNvSpPr txBox="1">
            <a:spLocks/>
          </p:cNvSpPr>
          <p:nvPr/>
        </p:nvSpPr>
        <p:spPr>
          <a:xfrm>
            <a:off x="0" y="1829593"/>
            <a:ext cx="12192000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en-US" dirty="0"/>
              <a:t>ORDINAL ENCODING</a:t>
            </a:r>
            <a:endParaRPr lang="en-US" sz="9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623298-54AC-4B4E-A65C-2049D543E204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9C77F05-BDF3-B303-8B64-D0480F3D0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3130AD3-70D6-332D-7FE6-28F4A6B828E8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12E05-B473-542D-8A52-2866C240A886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D7A660C-57C1-A5E8-0985-E89D703B9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46" y="7452997"/>
            <a:ext cx="81988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166CA0-EF62-7391-EB98-B1F2D63AF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8" y="3898133"/>
            <a:ext cx="938798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AE1982-EBF6-9B41-05A2-62AE1F1F5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64" y="3898133"/>
            <a:ext cx="63212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67EF19-E397-4061-270B-781BC434A7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505" y="3898133"/>
            <a:ext cx="65090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47564F-6559-C74D-C8CC-E55CD7FA72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73" y="3898133"/>
            <a:ext cx="68219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9C35C6A-4D11-984E-C499-DB37D36254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14" y="3898133"/>
            <a:ext cx="738521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483C040-3570-0A7B-8291-F09D87E98E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463" y="3898133"/>
            <a:ext cx="751039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A73C7E-6BC9-DFB1-BFEA-8D982A2B6F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926" y="3898133"/>
            <a:ext cx="550762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9ECD7F3-DEE7-AF58-0ABF-A2351B2CA1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026" y="3898133"/>
            <a:ext cx="525727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3651F14-F3C8-4796-E71B-AD84CCF457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743" y="3898133"/>
            <a:ext cx="638383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186B7BD-E6C8-8001-0A7A-EF02CDEF81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863" y="3898133"/>
            <a:ext cx="68219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F371ABB-15A3-BEEC-51B1-7BFA1EAA69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95" y="3898133"/>
            <a:ext cx="81362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A04CC2-24EF-FCE3-C842-D09ABABD0A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58" y="3898133"/>
            <a:ext cx="60709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2CD680-D785-1028-5BFA-EAA3D004BB7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038" y="3898127"/>
            <a:ext cx="49415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7A62B-D952-9FE9-2CCD-DD0F989097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74" y="3898126"/>
            <a:ext cx="77739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3EAB2A-FDCF-1B10-358F-9180857E003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57" y="3898123"/>
            <a:ext cx="488129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2A6E72-6E20-D0EF-812E-511A244EB12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50" y="3898122"/>
            <a:ext cx="49415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9934F-295C-D821-B0F6-BE389E09432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494" y="3898126"/>
            <a:ext cx="500181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B536-9E59-F610-E8ED-333DDF67BAB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022" y="1496448"/>
            <a:ext cx="647915" cy="1699726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57B58D-6CED-EED4-553C-840AB6FBF58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560" y="1496448"/>
            <a:ext cx="445968" cy="1699726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C6CF19-09B7-B610-2857-C9B8DC549F1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501" y="1496448"/>
            <a:ext cx="479626" cy="1699726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7CBDE8-EC84-9E45-72F8-E1D3423D431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370" y="1496448"/>
            <a:ext cx="521698" cy="1699726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4CD5D8-A7B4-0A8F-9C31-1D46ABB9E87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961" y="1496448"/>
            <a:ext cx="382859" cy="1699726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83C06B-C511-8625-BB41-F0922B9DC16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2251" y="1496448"/>
            <a:ext cx="361823" cy="1699726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8D32E8-9149-53C7-8E54-EE679655D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91121"/>
              </p:ext>
            </p:extLst>
          </p:nvPr>
        </p:nvGraphicFramePr>
        <p:xfrm>
          <a:off x="5869391" y="-1934234"/>
          <a:ext cx="327877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310">
                  <a:extLst>
                    <a:ext uri="{9D8B030D-6E8A-4147-A177-3AD203B41FA5}">
                      <a16:colId xmlns:a16="http://schemas.microsoft.com/office/drawing/2014/main" val="2697773208"/>
                    </a:ext>
                  </a:extLst>
                </a:gridCol>
                <a:gridCol w="377739">
                  <a:extLst>
                    <a:ext uri="{9D8B030D-6E8A-4147-A177-3AD203B41FA5}">
                      <a16:colId xmlns:a16="http://schemas.microsoft.com/office/drawing/2014/main" val="3665663847"/>
                    </a:ext>
                  </a:extLst>
                </a:gridCol>
                <a:gridCol w="414997">
                  <a:extLst>
                    <a:ext uri="{9D8B030D-6E8A-4147-A177-3AD203B41FA5}">
                      <a16:colId xmlns:a16="http://schemas.microsoft.com/office/drawing/2014/main" val="2767103908"/>
                    </a:ext>
                  </a:extLst>
                </a:gridCol>
                <a:gridCol w="359728">
                  <a:extLst>
                    <a:ext uri="{9D8B030D-6E8A-4147-A177-3AD203B41FA5}">
                      <a16:colId xmlns:a16="http://schemas.microsoft.com/office/drawing/2014/main" val="749221612"/>
                    </a:ext>
                  </a:extLst>
                </a:gridCol>
              </a:tblGrid>
              <a:tr h="24062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Marital_Status_Single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17741"/>
                  </a:ext>
                </a:extLst>
              </a:tr>
              <a:tr h="2406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Marital_Status_Married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443356"/>
                  </a:ext>
                </a:extLst>
              </a:tr>
              <a:tr h="2406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Marital_Status_Widowed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825905"/>
                  </a:ext>
                </a:extLst>
              </a:tr>
              <a:tr h="2406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Marital_Status_Divorced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IN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97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0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6AF5B-03E3-679D-91A7-B2556D4CC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7C77BA-51FC-B1E8-A910-B5D66100C501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6A4AA6F-7805-6F1D-0655-785259103908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dirty="0"/>
              <a:t>ORDINAL ENCODING</a:t>
            </a:r>
            <a:endParaRPr lang="en-US" sz="235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BFE158-60FB-11EF-A035-EE1EB04B8F9E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C234D4E-EEEF-6E72-325A-620EC9094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532619-D619-E2FB-134F-BBD1A285E27D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EEE25F-A863-4AF2-23E0-FF7B9CBA1C25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FBDFE66-94E7-D637-03DD-9D2FA2EED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8" y="3898133"/>
            <a:ext cx="938798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7A6D24-69C1-E31A-186F-713F3D2B2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64" y="3898133"/>
            <a:ext cx="63212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DF99EB-B1C2-906D-A9F7-1F885142D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505" y="3898133"/>
            <a:ext cx="65090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AA88DB2-4079-6737-B28E-EA13AD84D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73" y="3898133"/>
            <a:ext cx="68219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CADC86-CDBF-D930-043F-0D0F41FD00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14" y="3898133"/>
            <a:ext cx="738521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9A3924-64DA-7FFA-17B7-43200EB744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463" y="3898133"/>
            <a:ext cx="751039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DE6F0A-1BFA-EE45-47A3-AD3532B103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926" y="3898133"/>
            <a:ext cx="550762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3337B55-E441-BBE6-6568-F33521BF4C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026" y="3898133"/>
            <a:ext cx="525727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2F84942-B987-08B8-8DA0-99DC2FE187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743" y="3898133"/>
            <a:ext cx="638383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2213E18-8B88-6073-59D3-523FB3DFB0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863" y="3898133"/>
            <a:ext cx="68219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E39D743-9D38-60F8-D8C1-EAF95FADCA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95" y="3898133"/>
            <a:ext cx="81362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3CDB2DF-FD79-4BEC-878D-B1D8BB2009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58" y="3898133"/>
            <a:ext cx="60709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7433BD-57E7-F203-1958-5C3477F794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038" y="3898127"/>
            <a:ext cx="49415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731B3-A0E0-D0B7-6A27-EFDFCCAE9F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74" y="3898126"/>
            <a:ext cx="77739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B7EA8-91BB-A952-6908-5E15BE37B3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57" y="3898123"/>
            <a:ext cx="488129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EDC6A0-3091-F1B3-A2F5-C2B85D0BC3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50" y="3898122"/>
            <a:ext cx="49415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C4B406-2489-4DC7-B578-B103674B4D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494" y="3898126"/>
            <a:ext cx="500181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C0C64B-8EEB-0509-E329-C0A1492E9BB1}"/>
              </a:ext>
            </a:extLst>
          </p:cNvPr>
          <p:cNvSpPr/>
          <p:nvPr/>
        </p:nvSpPr>
        <p:spPr>
          <a:xfrm>
            <a:off x="1499051" y="3898126"/>
            <a:ext cx="2294800" cy="24346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B4B146-E472-9C65-8D90-EF23C335E865}"/>
              </a:ext>
            </a:extLst>
          </p:cNvPr>
          <p:cNvSpPr/>
          <p:nvPr/>
        </p:nvSpPr>
        <p:spPr>
          <a:xfrm>
            <a:off x="6650405" y="3898126"/>
            <a:ext cx="1271851" cy="24346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F7438B-C7DC-8BC5-E16F-E3DCD462F475}"/>
              </a:ext>
            </a:extLst>
          </p:cNvPr>
          <p:cNvSpPr/>
          <p:nvPr/>
        </p:nvSpPr>
        <p:spPr>
          <a:xfrm>
            <a:off x="9009039" y="3898126"/>
            <a:ext cx="2612410" cy="24346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CAC4C4-2A31-102E-7E8A-9A10F160C669}"/>
              </a:ext>
            </a:extLst>
          </p:cNvPr>
          <p:cNvSpPr/>
          <p:nvPr/>
        </p:nvSpPr>
        <p:spPr>
          <a:xfrm>
            <a:off x="4572009" y="3898122"/>
            <a:ext cx="758814" cy="24346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1C1927-E50F-806C-A37E-1DC5C6439E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355" y="1496448"/>
            <a:ext cx="647915" cy="1699726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82BE00B-2A3E-D5BF-8A14-9CCC2AD37A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93" y="1496448"/>
            <a:ext cx="445968" cy="1699726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5D1B78D-9BE9-2074-F208-F277123835D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34" y="1496448"/>
            <a:ext cx="479626" cy="1699726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32A07FE-41D8-CE9C-2F59-B22C3A3C4AC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703" y="1496448"/>
            <a:ext cx="521698" cy="1699726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50A8E32-4360-DDE1-49F8-989AA4AFED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294" y="1496448"/>
            <a:ext cx="382859" cy="1699726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E445600-38F8-EBE6-F5BF-AD050E87680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584" y="1496448"/>
            <a:ext cx="361823" cy="1699726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F6CAD5-BD53-9421-1657-7B94B6BA8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4" y="1410821"/>
            <a:ext cx="7108348" cy="2051844"/>
          </a:xfrm>
        </p:spPr>
        <p:txBody>
          <a:bodyPr wrap="square" tIns="0" bIns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Why..?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Algorithm Compatibility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Machine can understand only numbers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We used “Ordinal Encoding” for “Education Level”, “Alcohol”, “Physical Activity”, “Smoking”, “Dietary”, and “Sleep” columns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D558111F-08C8-7642-0BE5-683284604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637565"/>
              </p:ext>
            </p:extLst>
          </p:nvPr>
        </p:nvGraphicFramePr>
        <p:xfrm>
          <a:off x="1059297" y="-2504099"/>
          <a:ext cx="213563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45">
                  <a:extLst>
                    <a:ext uri="{9D8B030D-6E8A-4147-A177-3AD203B41FA5}">
                      <a16:colId xmlns:a16="http://schemas.microsoft.com/office/drawing/2014/main" val="4097210653"/>
                    </a:ext>
                  </a:extLst>
                </a:gridCol>
                <a:gridCol w="742591">
                  <a:extLst>
                    <a:ext uri="{9D8B030D-6E8A-4147-A177-3AD203B41FA5}">
                      <a16:colId xmlns:a16="http://schemas.microsoft.com/office/drawing/2014/main" val="1634588704"/>
                    </a:ext>
                  </a:extLst>
                </a:gridCol>
              </a:tblGrid>
              <a:tr h="21799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Education Level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94839"/>
                  </a:ext>
                </a:extLst>
              </a:tr>
              <a:tr h="2179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High School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8669"/>
                  </a:ext>
                </a:extLst>
              </a:tr>
              <a:tr h="2179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Associate Degree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2472"/>
                  </a:ext>
                </a:extLst>
              </a:tr>
              <a:tr h="217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Bachelor’s Degree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54470"/>
                  </a:ext>
                </a:extLst>
              </a:tr>
              <a:tr h="2179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Master’s Degree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711931"/>
                  </a:ext>
                </a:extLst>
              </a:tr>
              <a:tr h="2179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PhD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193932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8A632A74-6130-A86F-91D5-860B53482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867143"/>
              </p:ext>
            </p:extLst>
          </p:nvPr>
        </p:nvGraphicFramePr>
        <p:xfrm>
          <a:off x="6147311" y="-2880274"/>
          <a:ext cx="213563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45">
                  <a:extLst>
                    <a:ext uri="{9D8B030D-6E8A-4147-A177-3AD203B41FA5}">
                      <a16:colId xmlns:a16="http://schemas.microsoft.com/office/drawing/2014/main" val="4097210653"/>
                    </a:ext>
                  </a:extLst>
                </a:gridCol>
                <a:gridCol w="742591">
                  <a:extLst>
                    <a:ext uri="{9D8B030D-6E8A-4147-A177-3AD203B41FA5}">
                      <a16:colId xmlns:a16="http://schemas.microsoft.com/office/drawing/2014/main" val="1634588704"/>
                    </a:ext>
                  </a:extLst>
                </a:gridCol>
              </a:tblGrid>
              <a:tr h="2094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Alcohol Consumption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9483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866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Moderate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2472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5447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2E464165-7FF0-6FEF-29EC-B04B097C3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91922"/>
              </p:ext>
            </p:extLst>
          </p:nvPr>
        </p:nvGraphicFramePr>
        <p:xfrm>
          <a:off x="8703182" y="-2880274"/>
          <a:ext cx="213563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45">
                  <a:extLst>
                    <a:ext uri="{9D8B030D-6E8A-4147-A177-3AD203B41FA5}">
                      <a16:colId xmlns:a16="http://schemas.microsoft.com/office/drawing/2014/main" val="4097210653"/>
                    </a:ext>
                  </a:extLst>
                </a:gridCol>
                <a:gridCol w="742591">
                  <a:extLst>
                    <a:ext uri="{9D8B030D-6E8A-4147-A177-3AD203B41FA5}">
                      <a16:colId xmlns:a16="http://schemas.microsoft.com/office/drawing/2014/main" val="1634588704"/>
                    </a:ext>
                  </a:extLst>
                </a:gridCol>
              </a:tblGrid>
              <a:tr h="2094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Physical Activity Level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9483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Sedentary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866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Moderate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2472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Active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54470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D77CEA46-F0FC-9C4C-72F8-919974A97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491708"/>
              </p:ext>
            </p:extLst>
          </p:nvPr>
        </p:nvGraphicFramePr>
        <p:xfrm>
          <a:off x="3591440" y="-2174604"/>
          <a:ext cx="213563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45">
                  <a:extLst>
                    <a:ext uri="{9D8B030D-6E8A-4147-A177-3AD203B41FA5}">
                      <a16:colId xmlns:a16="http://schemas.microsoft.com/office/drawing/2014/main" val="4097210653"/>
                    </a:ext>
                  </a:extLst>
                </a:gridCol>
                <a:gridCol w="742591">
                  <a:extLst>
                    <a:ext uri="{9D8B030D-6E8A-4147-A177-3AD203B41FA5}">
                      <a16:colId xmlns:a16="http://schemas.microsoft.com/office/drawing/2014/main" val="1634588704"/>
                    </a:ext>
                  </a:extLst>
                </a:gridCol>
              </a:tblGrid>
              <a:tr h="2094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Smoking Status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9483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Current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866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Non-Smoker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2472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Former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54470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A24680F5-B20B-ABF2-01CF-2B013696C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961949"/>
              </p:ext>
            </p:extLst>
          </p:nvPr>
        </p:nvGraphicFramePr>
        <p:xfrm>
          <a:off x="6147311" y="-1686226"/>
          <a:ext cx="213563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45">
                  <a:extLst>
                    <a:ext uri="{9D8B030D-6E8A-4147-A177-3AD203B41FA5}">
                      <a16:colId xmlns:a16="http://schemas.microsoft.com/office/drawing/2014/main" val="4097210653"/>
                    </a:ext>
                  </a:extLst>
                </a:gridCol>
                <a:gridCol w="742591">
                  <a:extLst>
                    <a:ext uri="{9D8B030D-6E8A-4147-A177-3AD203B41FA5}">
                      <a16:colId xmlns:a16="http://schemas.microsoft.com/office/drawing/2014/main" val="1634588704"/>
                    </a:ext>
                  </a:extLst>
                </a:gridCol>
              </a:tblGrid>
              <a:tr h="2094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Dietary Habits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9483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Unhealthy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866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Moderate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2472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Healthy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54470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5A0C626E-2CA4-E9C1-CA99-58C5EEA31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766306"/>
              </p:ext>
            </p:extLst>
          </p:nvPr>
        </p:nvGraphicFramePr>
        <p:xfrm>
          <a:off x="8703182" y="-1686226"/>
          <a:ext cx="213563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45">
                  <a:extLst>
                    <a:ext uri="{9D8B030D-6E8A-4147-A177-3AD203B41FA5}">
                      <a16:colId xmlns:a16="http://schemas.microsoft.com/office/drawing/2014/main" val="4097210653"/>
                    </a:ext>
                  </a:extLst>
                </a:gridCol>
                <a:gridCol w="742591">
                  <a:extLst>
                    <a:ext uri="{9D8B030D-6E8A-4147-A177-3AD203B41FA5}">
                      <a16:colId xmlns:a16="http://schemas.microsoft.com/office/drawing/2014/main" val="1634588704"/>
                    </a:ext>
                  </a:extLst>
                </a:gridCol>
              </a:tblGrid>
              <a:tr h="2094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Sleep Patterns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9483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Poor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866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Fair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2472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54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67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11CBF-60F7-7E9C-FE7C-2D4050D2C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9F6FD7B-7DC2-9132-1A95-10393F87D3C8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C2C133E-3A56-1C17-A778-F73CA338BD72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dirty="0"/>
              <a:t>ORDINAL ENCODING</a:t>
            </a:r>
            <a:endParaRPr lang="en-US" sz="235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F68CB9-A067-0042-3AFA-D8690CF0F6F2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F13E8A2-5F2B-5983-0756-085C25D44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FC2111-9C8D-C9A2-AB0E-B5A77871E718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949002-1099-BBF8-4153-490F88F566ED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939AC0E-29E5-5250-2AD8-0470F7472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8" y="7908817"/>
            <a:ext cx="938798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32EB8D-C82E-36B7-5984-C67CEB5B0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64" y="3898133"/>
            <a:ext cx="63212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ABC5A5-12E7-8C19-816C-D2EEB2DD90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505" y="7908817"/>
            <a:ext cx="65090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1FB4B9C-0FB7-A973-14E4-32A5B9E04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73" y="7908817"/>
            <a:ext cx="68219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AC3AE7-3492-B564-B808-C73AF966F8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14" y="3898133"/>
            <a:ext cx="738521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A59F9E-8312-3167-4329-181DC13BB5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463" y="7908817"/>
            <a:ext cx="751039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58BFDD7-9674-7B0F-90A3-3532D00D30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926" y="7908817"/>
            <a:ext cx="550762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D70C9B3-EBD4-0E75-5DBD-9531129FA2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026" y="7908817"/>
            <a:ext cx="525727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0EF57CF-F7A9-5E54-2F2F-DB421115E7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743" y="3898133"/>
            <a:ext cx="638383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8B8EE85-681F-A3DB-FBBF-5015B332A3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863" y="3898133"/>
            <a:ext cx="68219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AAA617F-E90F-0D41-2DA0-07F41B6C60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95" y="3898133"/>
            <a:ext cx="81362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0333E35-1FBB-4C76-597F-62B828D932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58" y="3898133"/>
            <a:ext cx="60709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23D3D-0962-013D-584F-D0BA9862D3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038" y="3898127"/>
            <a:ext cx="49415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D84A0F-38B4-2405-D862-39564F0F5D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74" y="3898126"/>
            <a:ext cx="77739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2E2FFA-82F3-B4A7-9153-ACB99AD516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57" y="3898123"/>
            <a:ext cx="488129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B0F63A-3CA8-DF0D-FA17-8BB23E310E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50" y="3898122"/>
            <a:ext cx="49415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9858CA-8CD8-63FF-18F7-957E344677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494" y="3898126"/>
            <a:ext cx="500181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4F1F2F-0C63-2B14-842E-138780D5A8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0" y="3900787"/>
            <a:ext cx="927032" cy="2431955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74E6D01-13C6-0A82-B51E-35D8C522B7F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59" y="3901556"/>
            <a:ext cx="638087" cy="2431954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6F560CA-BA75-A49E-4537-CF6F791A6E7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026" y="3901557"/>
            <a:ext cx="686246" cy="2431958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F1E0202-E0F4-1A77-6E8E-FDA5DF67909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33" y="3900781"/>
            <a:ext cx="746442" cy="2431958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C327BC3-FC13-1DA9-53FC-4096309FB5E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130" y="3901551"/>
            <a:ext cx="547792" cy="243195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950B443-A61D-CF1D-86FF-DB08E7C7C8E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290" y="3901549"/>
            <a:ext cx="517694" cy="243195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742B811-05C1-88F0-ECDA-4FFF9CD51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337838"/>
              </p:ext>
            </p:extLst>
          </p:nvPr>
        </p:nvGraphicFramePr>
        <p:xfrm>
          <a:off x="1059297" y="1773433"/>
          <a:ext cx="213563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45">
                  <a:extLst>
                    <a:ext uri="{9D8B030D-6E8A-4147-A177-3AD203B41FA5}">
                      <a16:colId xmlns:a16="http://schemas.microsoft.com/office/drawing/2014/main" val="4097210653"/>
                    </a:ext>
                  </a:extLst>
                </a:gridCol>
                <a:gridCol w="742591">
                  <a:extLst>
                    <a:ext uri="{9D8B030D-6E8A-4147-A177-3AD203B41FA5}">
                      <a16:colId xmlns:a16="http://schemas.microsoft.com/office/drawing/2014/main" val="1634588704"/>
                    </a:ext>
                  </a:extLst>
                </a:gridCol>
              </a:tblGrid>
              <a:tr h="21799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Education Level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94839"/>
                  </a:ext>
                </a:extLst>
              </a:tr>
              <a:tr h="2179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High School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8669"/>
                  </a:ext>
                </a:extLst>
              </a:tr>
              <a:tr h="2179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Associate Degree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2472"/>
                  </a:ext>
                </a:extLst>
              </a:tr>
              <a:tr h="217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Bachelor’s Degree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54470"/>
                  </a:ext>
                </a:extLst>
              </a:tr>
              <a:tr h="2179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Master’s Degree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711931"/>
                  </a:ext>
                </a:extLst>
              </a:tr>
              <a:tr h="2179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PhD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19393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2DDD4DC-30CE-CC0F-5A28-CFBB4A538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31678"/>
              </p:ext>
            </p:extLst>
          </p:nvPr>
        </p:nvGraphicFramePr>
        <p:xfrm>
          <a:off x="6147311" y="1397258"/>
          <a:ext cx="213563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45">
                  <a:extLst>
                    <a:ext uri="{9D8B030D-6E8A-4147-A177-3AD203B41FA5}">
                      <a16:colId xmlns:a16="http://schemas.microsoft.com/office/drawing/2014/main" val="4097210653"/>
                    </a:ext>
                  </a:extLst>
                </a:gridCol>
                <a:gridCol w="742591">
                  <a:extLst>
                    <a:ext uri="{9D8B030D-6E8A-4147-A177-3AD203B41FA5}">
                      <a16:colId xmlns:a16="http://schemas.microsoft.com/office/drawing/2014/main" val="1634588704"/>
                    </a:ext>
                  </a:extLst>
                </a:gridCol>
              </a:tblGrid>
              <a:tr h="2094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Alcohol Consumption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9483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866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Moderate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2472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5447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D2E5D78-FACE-C1B3-A6C2-7E8ED3E62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832678"/>
              </p:ext>
            </p:extLst>
          </p:nvPr>
        </p:nvGraphicFramePr>
        <p:xfrm>
          <a:off x="8703182" y="1397258"/>
          <a:ext cx="213563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45">
                  <a:extLst>
                    <a:ext uri="{9D8B030D-6E8A-4147-A177-3AD203B41FA5}">
                      <a16:colId xmlns:a16="http://schemas.microsoft.com/office/drawing/2014/main" val="4097210653"/>
                    </a:ext>
                  </a:extLst>
                </a:gridCol>
                <a:gridCol w="742591">
                  <a:extLst>
                    <a:ext uri="{9D8B030D-6E8A-4147-A177-3AD203B41FA5}">
                      <a16:colId xmlns:a16="http://schemas.microsoft.com/office/drawing/2014/main" val="1634588704"/>
                    </a:ext>
                  </a:extLst>
                </a:gridCol>
              </a:tblGrid>
              <a:tr h="2094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Physical Activity Level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9483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Sedentary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866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Moderate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2472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Active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5447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CE71FA6-868F-3D4F-E79F-8DE923085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566161"/>
              </p:ext>
            </p:extLst>
          </p:nvPr>
        </p:nvGraphicFramePr>
        <p:xfrm>
          <a:off x="3591440" y="2102928"/>
          <a:ext cx="213563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45">
                  <a:extLst>
                    <a:ext uri="{9D8B030D-6E8A-4147-A177-3AD203B41FA5}">
                      <a16:colId xmlns:a16="http://schemas.microsoft.com/office/drawing/2014/main" val="4097210653"/>
                    </a:ext>
                  </a:extLst>
                </a:gridCol>
                <a:gridCol w="742591">
                  <a:extLst>
                    <a:ext uri="{9D8B030D-6E8A-4147-A177-3AD203B41FA5}">
                      <a16:colId xmlns:a16="http://schemas.microsoft.com/office/drawing/2014/main" val="1634588704"/>
                    </a:ext>
                  </a:extLst>
                </a:gridCol>
              </a:tblGrid>
              <a:tr h="2094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Smoking Status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9483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Current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866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Non-Smoker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2472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Former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5447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CCA941E-600A-1C55-F2DD-84B13EF83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092531"/>
              </p:ext>
            </p:extLst>
          </p:nvPr>
        </p:nvGraphicFramePr>
        <p:xfrm>
          <a:off x="6147311" y="2591306"/>
          <a:ext cx="213563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45">
                  <a:extLst>
                    <a:ext uri="{9D8B030D-6E8A-4147-A177-3AD203B41FA5}">
                      <a16:colId xmlns:a16="http://schemas.microsoft.com/office/drawing/2014/main" val="4097210653"/>
                    </a:ext>
                  </a:extLst>
                </a:gridCol>
                <a:gridCol w="742591">
                  <a:extLst>
                    <a:ext uri="{9D8B030D-6E8A-4147-A177-3AD203B41FA5}">
                      <a16:colId xmlns:a16="http://schemas.microsoft.com/office/drawing/2014/main" val="1634588704"/>
                    </a:ext>
                  </a:extLst>
                </a:gridCol>
              </a:tblGrid>
              <a:tr h="2094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Dietary Habits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9483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Unhealthy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866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Moderate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2472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Healthy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5447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B0E09BA8-A5E5-FE4B-7680-A2D71BD86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005293"/>
              </p:ext>
            </p:extLst>
          </p:nvPr>
        </p:nvGraphicFramePr>
        <p:xfrm>
          <a:off x="8703182" y="2591306"/>
          <a:ext cx="213563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45">
                  <a:extLst>
                    <a:ext uri="{9D8B030D-6E8A-4147-A177-3AD203B41FA5}">
                      <a16:colId xmlns:a16="http://schemas.microsoft.com/office/drawing/2014/main" val="4097210653"/>
                    </a:ext>
                  </a:extLst>
                </a:gridCol>
                <a:gridCol w="742591">
                  <a:extLst>
                    <a:ext uri="{9D8B030D-6E8A-4147-A177-3AD203B41FA5}">
                      <a16:colId xmlns:a16="http://schemas.microsoft.com/office/drawing/2014/main" val="1634588704"/>
                    </a:ext>
                  </a:extLst>
                </a:gridCol>
              </a:tblGrid>
              <a:tr h="2094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Sleep Patterns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9483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Poor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866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Fair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2472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54470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237CEAE7-3320-DD06-658B-0C0DF46A8EA5}"/>
              </a:ext>
            </a:extLst>
          </p:cNvPr>
          <p:cNvSpPr/>
          <p:nvPr/>
        </p:nvSpPr>
        <p:spPr>
          <a:xfrm>
            <a:off x="1499051" y="3898126"/>
            <a:ext cx="2294800" cy="24346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A69ACF0-CC2F-BA38-C5E9-E4652E8ED0E0}"/>
              </a:ext>
            </a:extLst>
          </p:cNvPr>
          <p:cNvSpPr/>
          <p:nvPr/>
        </p:nvSpPr>
        <p:spPr>
          <a:xfrm>
            <a:off x="6687891" y="3898126"/>
            <a:ext cx="1234365" cy="24346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553072-5B0F-ACB8-F0E4-E806F3031430}"/>
              </a:ext>
            </a:extLst>
          </p:cNvPr>
          <p:cNvSpPr/>
          <p:nvPr/>
        </p:nvSpPr>
        <p:spPr>
          <a:xfrm>
            <a:off x="9009039" y="3898126"/>
            <a:ext cx="2612410" cy="24346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04B6E7-4D42-9945-3327-57EA8F102FB9}"/>
              </a:ext>
            </a:extLst>
          </p:cNvPr>
          <p:cNvSpPr/>
          <p:nvPr/>
        </p:nvSpPr>
        <p:spPr>
          <a:xfrm>
            <a:off x="4572009" y="3898122"/>
            <a:ext cx="758814" cy="24346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04F113E-3B82-F4D4-BB3A-A3AA00B2F992}"/>
              </a:ext>
            </a:extLst>
          </p:cNvPr>
          <p:cNvSpPr txBox="1">
            <a:spLocks/>
          </p:cNvSpPr>
          <p:nvPr/>
        </p:nvSpPr>
        <p:spPr>
          <a:xfrm>
            <a:off x="9856920" y="1942140"/>
            <a:ext cx="12192000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en-US" dirty="0"/>
              <a:t>BINARY ENCODING</a:t>
            </a:r>
            <a:endParaRPr lang="en-US" sz="23500" dirty="0"/>
          </a:p>
        </p:txBody>
      </p:sp>
    </p:spTree>
    <p:extLst>
      <p:ext uri="{BB962C8B-B14F-4D97-AF65-F5344CB8AC3E}">
        <p14:creationId xmlns:p14="http://schemas.microsoft.com/office/powerpoint/2010/main" val="2562799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4266E-0B4F-5FEE-0025-9F7B42115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70D2976-5339-144D-F2EE-C06F01FC8BEC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C4BED9-9622-B611-C943-09FF6E0D24B2}"/>
              </a:ext>
            </a:extLst>
          </p:cNvPr>
          <p:cNvSpPr txBox="1">
            <a:spLocks/>
          </p:cNvSpPr>
          <p:nvPr/>
        </p:nvSpPr>
        <p:spPr>
          <a:xfrm>
            <a:off x="0" y="1942140"/>
            <a:ext cx="12192000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en-US" dirty="0"/>
              <a:t>BINARY ENCODING</a:t>
            </a:r>
            <a:endParaRPr lang="en-US" sz="235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C65336-32CD-8CA4-9865-A54D46C96D29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7AB586B-E8F7-BB03-5E56-132C985D8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669DB6-E0AA-5211-2AA3-CCA66FA0FA2F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D727C6-9353-2CCE-E20C-03912D23FFBE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C6B55A6-0381-B4A3-4892-791040C72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64" y="3898133"/>
            <a:ext cx="63212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51B5B6D-EC6F-231D-515F-9191AF51B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14" y="3898133"/>
            <a:ext cx="738521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E511E38-9AFA-04ED-6D46-5F3E46DBB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743" y="3898133"/>
            <a:ext cx="638383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7E64EA-9EFB-8937-1B77-689DB2FB26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863" y="3898133"/>
            <a:ext cx="68219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D415036-A4C4-5D48-1337-0881BD42A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95" y="3898133"/>
            <a:ext cx="81362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10131B2-5416-3423-DA62-9792738F67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58" y="3898133"/>
            <a:ext cx="60709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CAAF4B-F0BF-F476-A3B5-91128E9449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038" y="3898127"/>
            <a:ext cx="49415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9A2A5E-EF6D-EDCE-CC97-10A8569F92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74" y="3898126"/>
            <a:ext cx="77739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58B6DD-0C36-24BC-8A6E-E60C3C535F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57" y="3898123"/>
            <a:ext cx="488129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ACA393-2CA0-9C61-2681-55743D4A17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50" y="3898122"/>
            <a:ext cx="49415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52E7AC-FA10-F92D-136A-92E2A6454C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494" y="3898126"/>
            <a:ext cx="500181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9FC73C-33EE-78B7-726B-A544B13C6E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0" y="3900787"/>
            <a:ext cx="927032" cy="2431955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79AE7F-FB9C-31AD-D053-1DF1664501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59" y="3901556"/>
            <a:ext cx="638087" cy="2431954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2406383-3618-BEF8-5D11-5A99CA7842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026" y="3901557"/>
            <a:ext cx="686246" cy="2431958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983CF2C-0E33-B546-74D8-C1D55BEDD3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33" y="3900781"/>
            <a:ext cx="746442" cy="2431958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9B2C09-C0BC-9460-6C1D-81CEDE1E57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130" y="3901551"/>
            <a:ext cx="547792" cy="243195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46CA9BB-05C9-61C7-8AA8-BF6D4DFD59B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290" y="3901549"/>
            <a:ext cx="517694" cy="243195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CB7EDD-5077-F060-50BD-95E234CB0E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410" y="1410821"/>
            <a:ext cx="545821" cy="1792775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80588-100A-C36F-7B8D-E39B33103CD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417" y="1410821"/>
            <a:ext cx="465944" cy="1792775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0848A-3AE2-99DA-393C-EEE4823AE9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547" y="1410821"/>
            <a:ext cx="501444" cy="1792775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40F117-A4CC-359D-AB49-B1664DAC81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1177" y="1410821"/>
            <a:ext cx="594633" cy="1792775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816C36-1DA2-C177-69CB-10283D345A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0998" y="1410821"/>
            <a:ext cx="430443" cy="1792775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3620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42BF8-BB12-1C98-1924-7FC747BA9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DAFF1B3E-CBF2-10C4-3673-5BD6DA4D9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33" y="3900781"/>
            <a:ext cx="746442" cy="2431958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E2D28A-778A-0F39-40B8-EE700B2EE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0" y="3900787"/>
            <a:ext cx="927032" cy="2431955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99B724-D850-6D9B-13C4-8552B69D83F8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17C916-AEA6-A92F-3A5B-7CAF1FC68450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dirty="0"/>
              <a:t>BINARY ENCODING</a:t>
            </a:r>
            <a:endParaRPr lang="en-US" sz="235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618F94-76D2-9855-C888-0B495499FE2F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34D947E-CC14-FC71-5DA5-9AAAF84ED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5B344C-CEF0-23A6-BEAB-FFFE00318C25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0FF824-45B0-4056-BC86-71D81AA1912C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CEE5FBED-C4B0-A6D0-7661-6A18F98CBB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64" y="3898133"/>
            <a:ext cx="63212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BB71552-C8B7-BB9A-E8B0-924C95469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14" y="3898133"/>
            <a:ext cx="738521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7C7436A-D1B0-99BD-BC6F-9A972BB3CC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743" y="3898133"/>
            <a:ext cx="638383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BBCBC84-E59D-6F1D-1FC0-BF7E006918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863" y="3898133"/>
            <a:ext cx="68219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A477697-2E31-3A1E-290F-AB0A78D56C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95" y="3898133"/>
            <a:ext cx="81362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141950-BF54-C3B5-B965-95BD3EA4D9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58" y="3898133"/>
            <a:ext cx="60709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CD4C91-142E-01C0-8FFD-E76BD17FDE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038" y="3898127"/>
            <a:ext cx="49415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7656D7-B015-8127-2CFD-715F6BEDCD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74" y="3898126"/>
            <a:ext cx="77739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2768E7-0570-0FEF-7FEE-AF7ED75665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57" y="3898123"/>
            <a:ext cx="488129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C3693C-63EE-48B4-E02A-D9A88B7D83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50" y="3898122"/>
            <a:ext cx="49415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88F6B3-FD7F-94B5-3E0F-3DF274AAE9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494" y="3898126"/>
            <a:ext cx="500181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B4B9D0-BBB6-04C0-200C-1DB4C58C1283}"/>
              </a:ext>
            </a:extLst>
          </p:cNvPr>
          <p:cNvSpPr/>
          <p:nvPr/>
        </p:nvSpPr>
        <p:spPr>
          <a:xfrm>
            <a:off x="552856" y="3898126"/>
            <a:ext cx="4017716" cy="24346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162F4A-AFEB-E8F5-E74F-6F5D936303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59" y="3901556"/>
            <a:ext cx="638087" cy="2431954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EBBB97C-9549-55F8-E2A3-140B03A8228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026" y="3901557"/>
            <a:ext cx="686246" cy="2431958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27189A4-86A7-B12F-860D-35C0CF617D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130" y="3901551"/>
            <a:ext cx="547792" cy="243195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ACCA099-78EC-B489-EDDB-DF5345E1E55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290" y="3901549"/>
            <a:ext cx="517694" cy="243195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5165EE-3297-F895-9EC7-B579EEFD67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417" y="1410821"/>
            <a:ext cx="545821" cy="1792775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F70EB3-B70C-50CE-373E-242E7AE0001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424" y="1410821"/>
            <a:ext cx="465944" cy="1792775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89BACD-F6F9-F46A-2C85-EDFAA790B0F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554" y="1410821"/>
            <a:ext cx="501444" cy="1792775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DE466C6-BCD9-02B2-D59A-F4C3C3C2560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184" y="1410821"/>
            <a:ext cx="594633" cy="1792775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E675CF-F27A-E50D-7B3F-78C1A1A647C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005" y="1410821"/>
            <a:ext cx="430443" cy="1792775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8CCBF2-05C5-8C91-5398-C5FD5758E91F}"/>
              </a:ext>
            </a:extLst>
          </p:cNvPr>
          <p:cNvSpPr/>
          <p:nvPr/>
        </p:nvSpPr>
        <p:spPr>
          <a:xfrm>
            <a:off x="5325689" y="3898126"/>
            <a:ext cx="1346457" cy="24346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453D1-F11D-70BF-FC53-837CBA4A13EE}"/>
              </a:ext>
            </a:extLst>
          </p:cNvPr>
          <p:cNvSpPr/>
          <p:nvPr/>
        </p:nvSpPr>
        <p:spPr>
          <a:xfrm>
            <a:off x="7310617" y="3898126"/>
            <a:ext cx="2201246" cy="24346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192AAA-1F42-671D-613E-49225FA53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4" y="1410821"/>
            <a:ext cx="7108348" cy="2051844"/>
          </a:xfrm>
        </p:spPr>
        <p:txBody>
          <a:bodyPr wrap="square" tIns="0" bIns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Why..?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Algorithm Compatibility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Machine can understand only numbers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We used “Binary Encoding” for “Employment Status”, “Mental Illness”, “Abuse”, “Depression History”, “Depression”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395A004-6606-2835-328A-680C40A43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491411"/>
              </p:ext>
            </p:extLst>
          </p:nvPr>
        </p:nvGraphicFramePr>
        <p:xfrm>
          <a:off x="7326657" y="-1481838"/>
          <a:ext cx="213563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45">
                  <a:extLst>
                    <a:ext uri="{9D8B030D-6E8A-4147-A177-3AD203B41FA5}">
                      <a16:colId xmlns:a16="http://schemas.microsoft.com/office/drawing/2014/main" val="4097210653"/>
                    </a:ext>
                  </a:extLst>
                </a:gridCol>
                <a:gridCol w="742591">
                  <a:extLst>
                    <a:ext uri="{9D8B030D-6E8A-4147-A177-3AD203B41FA5}">
                      <a16:colId xmlns:a16="http://schemas.microsoft.com/office/drawing/2014/main" val="1634588704"/>
                    </a:ext>
                  </a:extLst>
                </a:gridCol>
              </a:tblGrid>
              <a:tr h="2094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History of Depression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9483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866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247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8F41AAB-97DF-2EEE-A378-EB96A9C83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228008"/>
              </p:ext>
            </p:extLst>
          </p:nvPr>
        </p:nvGraphicFramePr>
        <p:xfrm>
          <a:off x="9625132" y="-1481838"/>
          <a:ext cx="213563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45">
                  <a:extLst>
                    <a:ext uri="{9D8B030D-6E8A-4147-A177-3AD203B41FA5}">
                      <a16:colId xmlns:a16="http://schemas.microsoft.com/office/drawing/2014/main" val="4097210653"/>
                    </a:ext>
                  </a:extLst>
                </a:gridCol>
                <a:gridCol w="742591">
                  <a:extLst>
                    <a:ext uri="{9D8B030D-6E8A-4147-A177-3AD203B41FA5}">
                      <a16:colId xmlns:a16="http://schemas.microsoft.com/office/drawing/2014/main" val="1634588704"/>
                    </a:ext>
                  </a:extLst>
                </a:gridCol>
              </a:tblGrid>
              <a:tr h="2094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Depression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9483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866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247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17F67E0-36C0-A139-5A91-2FB320DF0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644448"/>
              </p:ext>
            </p:extLst>
          </p:nvPr>
        </p:nvGraphicFramePr>
        <p:xfrm>
          <a:off x="431232" y="-1481838"/>
          <a:ext cx="213563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45">
                  <a:extLst>
                    <a:ext uri="{9D8B030D-6E8A-4147-A177-3AD203B41FA5}">
                      <a16:colId xmlns:a16="http://schemas.microsoft.com/office/drawing/2014/main" val="4097210653"/>
                    </a:ext>
                  </a:extLst>
                </a:gridCol>
                <a:gridCol w="742591">
                  <a:extLst>
                    <a:ext uri="{9D8B030D-6E8A-4147-A177-3AD203B41FA5}">
                      <a16:colId xmlns:a16="http://schemas.microsoft.com/office/drawing/2014/main" val="1634588704"/>
                    </a:ext>
                  </a:extLst>
                </a:gridCol>
              </a:tblGrid>
              <a:tr h="2094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Employment Status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9483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Unemployed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866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Employed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2472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19470F4-0AD1-6C99-D8D6-D2858408C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448704"/>
              </p:ext>
            </p:extLst>
          </p:nvPr>
        </p:nvGraphicFramePr>
        <p:xfrm>
          <a:off x="2729707" y="-1481838"/>
          <a:ext cx="213563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45">
                  <a:extLst>
                    <a:ext uri="{9D8B030D-6E8A-4147-A177-3AD203B41FA5}">
                      <a16:colId xmlns:a16="http://schemas.microsoft.com/office/drawing/2014/main" val="4097210653"/>
                    </a:ext>
                  </a:extLst>
                </a:gridCol>
                <a:gridCol w="742591">
                  <a:extLst>
                    <a:ext uri="{9D8B030D-6E8A-4147-A177-3AD203B41FA5}">
                      <a16:colId xmlns:a16="http://schemas.microsoft.com/office/drawing/2014/main" val="1634588704"/>
                    </a:ext>
                  </a:extLst>
                </a:gridCol>
              </a:tblGrid>
              <a:tr h="2094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History of Mental Illness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9483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866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247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C8C518D-759B-036D-BFF9-D0BB554EF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239488"/>
              </p:ext>
            </p:extLst>
          </p:nvPr>
        </p:nvGraphicFramePr>
        <p:xfrm>
          <a:off x="5028182" y="-1481838"/>
          <a:ext cx="213563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45">
                  <a:extLst>
                    <a:ext uri="{9D8B030D-6E8A-4147-A177-3AD203B41FA5}">
                      <a16:colId xmlns:a16="http://schemas.microsoft.com/office/drawing/2014/main" val="4097210653"/>
                    </a:ext>
                  </a:extLst>
                </a:gridCol>
                <a:gridCol w="742591">
                  <a:extLst>
                    <a:ext uri="{9D8B030D-6E8A-4147-A177-3AD203B41FA5}">
                      <a16:colId xmlns:a16="http://schemas.microsoft.com/office/drawing/2014/main" val="1634588704"/>
                    </a:ext>
                  </a:extLst>
                </a:gridCol>
              </a:tblGrid>
              <a:tr h="2094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History of Substance Abuse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9483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866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2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41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BE84-AD79-AA8F-D81D-66702756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C790C-48D6-CB4C-2178-DBEF3A4D0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strike="sngStrike" dirty="0"/>
              <a:t>Problem Statement</a:t>
            </a:r>
          </a:p>
          <a:p>
            <a:pPr marL="0" indent="0">
              <a:buNone/>
            </a:pPr>
            <a:r>
              <a:rPr lang="en-US" sz="1800" strike="sngStrike" dirty="0"/>
              <a:t>Background research</a:t>
            </a:r>
          </a:p>
          <a:p>
            <a:pPr marL="0" indent="0">
              <a:buNone/>
            </a:pPr>
            <a:r>
              <a:rPr lang="en-US" sz="1800" strike="sngStrike" dirty="0"/>
              <a:t>Dataset</a:t>
            </a:r>
          </a:p>
          <a:p>
            <a:pPr marL="0" indent="0">
              <a:buNone/>
            </a:pPr>
            <a:r>
              <a:rPr lang="en-US" sz="1800" strike="sngStrike" dirty="0"/>
              <a:t>Getting to know about data</a:t>
            </a:r>
          </a:p>
          <a:p>
            <a:pPr marL="0" indent="0">
              <a:buNone/>
            </a:pPr>
            <a:r>
              <a:rPr lang="en-US" sz="1800" strike="sngStrike" dirty="0"/>
              <a:t>	All charts</a:t>
            </a:r>
          </a:p>
          <a:p>
            <a:pPr marL="0" indent="0">
              <a:buNone/>
            </a:pPr>
            <a:r>
              <a:rPr lang="en-US" sz="1800" strike="sngStrike" dirty="0"/>
              <a:t>EDA</a:t>
            </a:r>
          </a:p>
          <a:p>
            <a:pPr marL="0" indent="0">
              <a:buNone/>
            </a:pPr>
            <a:r>
              <a:rPr lang="en-US" sz="1800" strike="sngStrike" dirty="0"/>
              <a:t>	Nulls</a:t>
            </a:r>
          </a:p>
          <a:p>
            <a:pPr marL="0" indent="0">
              <a:buNone/>
            </a:pPr>
            <a:r>
              <a:rPr lang="en-US" sz="1800" strike="sngStrike" dirty="0"/>
              <a:t>	Encoding</a:t>
            </a:r>
          </a:p>
          <a:p>
            <a:pPr marL="0" indent="0">
              <a:buNone/>
            </a:pPr>
            <a:r>
              <a:rPr lang="en-US" sz="1800" strike="sngStrike" dirty="0"/>
              <a:t>	Scaling</a:t>
            </a:r>
          </a:p>
          <a:p>
            <a:pPr marL="0" indent="0">
              <a:buNone/>
            </a:pPr>
            <a:r>
              <a:rPr lang="en-US" sz="1800" dirty="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5D33E-AB8C-14B1-F78A-AF20C596677E}"/>
              </a:ext>
            </a:extLst>
          </p:cNvPr>
          <p:cNvSpPr txBox="1">
            <a:spLocks/>
          </p:cNvSpPr>
          <p:nvPr/>
        </p:nvSpPr>
        <p:spPr>
          <a:xfrm>
            <a:off x="6257925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Model build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	Metrics display Function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	All Models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Hyperparameter Tunning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	</a:t>
            </a:r>
            <a:r>
              <a:rPr lang="en-US" sz="1800" dirty="0" err="1"/>
              <a:t>Optuna</a:t>
            </a: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Deployment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	Pipeline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	HTML &amp; CSS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	Flask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	Render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700161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13319-DD19-58C3-2095-DEFDE20DD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0ABD14A1-033E-6E37-4F0E-73861F9F0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33" y="3900781"/>
            <a:ext cx="746442" cy="2431958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EC853D-3436-DDE0-203E-EDB0EBCBC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0" y="3900787"/>
            <a:ext cx="927032" cy="2431955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B786371-03E8-7B27-CD7C-71A85F00EC2C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E4F9A03-D5A2-B25B-8BBE-A2CA3724521E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dirty="0"/>
              <a:t>BINARY ENCODING</a:t>
            </a:r>
            <a:endParaRPr lang="en-US" sz="235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DB9994-90ED-F5A1-25AE-3078C1E185CB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F73A03-AFAF-AC2C-3406-C56555FB9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B37C51-351F-C802-8CBA-FBA66702622A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3B8351-A0B4-853B-FB19-94ADA1518AC7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1AFFBAC-A377-BB96-947A-D52316251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64" y="3898133"/>
            <a:ext cx="63212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66A3957-6E9D-DC6B-F46C-05841E7DF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14" y="7709637"/>
            <a:ext cx="738521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C6790E0-86EE-A827-214D-2B2E6EB8E6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743" y="7709637"/>
            <a:ext cx="638383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9285A80-18FB-0742-6930-D3FB94C734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863" y="7709637"/>
            <a:ext cx="68219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F6F5D59-2115-37CA-EA73-66905FE64E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95" y="7709637"/>
            <a:ext cx="81362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B5401F0-143B-A8E4-924B-80098C103C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58" y="7709637"/>
            <a:ext cx="60709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4F1822-EAD3-5C8C-8886-2B9F2A6C09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038" y="3898127"/>
            <a:ext cx="49415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F9DDD-998F-169B-0C4C-6FA5F1AB21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74" y="3898126"/>
            <a:ext cx="77739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570CFB-EB95-0211-37FE-6E7D0BC4B3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57" y="3898123"/>
            <a:ext cx="488129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8FD898-3271-4A19-28AC-BB288CA7F9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50" y="3898122"/>
            <a:ext cx="49415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C3A68C-DAF1-FE13-0944-F5A67E7B04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494" y="3898126"/>
            <a:ext cx="500181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7BDD565-24F9-19B9-7CFF-F2C2C95DD6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59" y="3901556"/>
            <a:ext cx="638087" cy="2431954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9B3DB63-C7BC-7418-0F86-09AEEDA2B8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026" y="3901557"/>
            <a:ext cx="686246" cy="2431958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E46CC3B-C7D3-6990-AF7C-748E76C57CE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130" y="3901551"/>
            <a:ext cx="547792" cy="243195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2BC7369-05FC-B3D9-ED59-40D4DEAC9F7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290" y="3901549"/>
            <a:ext cx="517694" cy="243195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B9E609-CCBE-071A-8AAF-06FC14271A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312" y="3897535"/>
            <a:ext cx="738656" cy="2426151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27D0F2-4F85-D67F-7D47-BE040E5703F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147" y="3897535"/>
            <a:ext cx="630559" cy="2426151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565C84-C8EB-DFC9-0523-4265BCB747B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705" y="3897534"/>
            <a:ext cx="678601" cy="2426151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2957D54-79BB-C04C-8C9F-03CC022A90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919" y="3897534"/>
            <a:ext cx="804713" cy="2426151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E846FE1-924E-1879-B658-48D118AD7E9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740" y="3897534"/>
            <a:ext cx="582516" cy="2426152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D5CEE26-5595-96C0-9DF1-E17488EA5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312966"/>
              </p:ext>
            </p:extLst>
          </p:nvPr>
        </p:nvGraphicFramePr>
        <p:xfrm>
          <a:off x="7326657" y="2020779"/>
          <a:ext cx="213563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45">
                  <a:extLst>
                    <a:ext uri="{9D8B030D-6E8A-4147-A177-3AD203B41FA5}">
                      <a16:colId xmlns:a16="http://schemas.microsoft.com/office/drawing/2014/main" val="4097210653"/>
                    </a:ext>
                  </a:extLst>
                </a:gridCol>
                <a:gridCol w="742591">
                  <a:extLst>
                    <a:ext uri="{9D8B030D-6E8A-4147-A177-3AD203B41FA5}">
                      <a16:colId xmlns:a16="http://schemas.microsoft.com/office/drawing/2014/main" val="1634588704"/>
                    </a:ext>
                  </a:extLst>
                </a:gridCol>
              </a:tblGrid>
              <a:tr h="2094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History of Depression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9483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866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247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9E0EE9-FA8F-4F2F-8F30-A4328B0FC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583856"/>
              </p:ext>
            </p:extLst>
          </p:nvPr>
        </p:nvGraphicFramePr>
        <p:xfrm>
          <a:off x="9625132" y="2020779"/>
          <a:ext cx="213563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45">
                  <a:extLst>
                    <a:ext uri="{9D8B030D-6E8A-4147-A177-3AD203B41FA5}">
                      <a16:colId xmlns:a16="http://schemas.microsoft.com/office/drawing/2014/main" val="4097210653"/>
                    </a:ext>
                  </a:extLst>
                </a:gridCol>
                <a:gridCol w="742591">
                  <a:extLst>
                    <a:ext uri="{9D8B030D-6E8A-4147-A177-3AD203B41FA5}">
                      <a16:colId xmlns:a16="http://schemas.microsoft.com/office/drawing/2014/main" val="1634588704"/>
                    </a:ext>
                  </a:extLst>
                </a:gridCol>
              </a:tblGrid>
              <a:tr h="2094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Depression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9483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866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247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876AC7-1B1D-F35B-BD67-C37290CDE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402153"/>
              </p:ext>
            </p:extLst>
          </p:nvPr>
        </p:nvGraphicFramePr>
        <p:xfrm>
          <a:off x="431232" y="2020779"/>
          <a:ext cx="213563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45">
                  <a:extLst>
                    <a:ext uri="{9D8B030D-6E8A-4147-A177-3AD203B41FA5}">
                      <a16:colId xmlns:a16="http://schemas.microsoft.com/office/drawing/2014/main" val="4097210653"/>
                    </a:ext>
                  </a:extLst>
                </a:gridCol>
                <a:gridCol w="742591">
                  <a:extLst>
                    <a:ext uri="{9D8B030D-6E8A-4147-A177-3AD203B41FA5}">
                      <a16:colId xmlns:a16="http://schemas.microsoft.com/office/drawing/2014/main" val="1634588704"/>
                    </a:ext>
                  </a:extLst>
                </a:gridCol>
              </a:tblGrid>
              <a:tr h="2094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Employment Status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9483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Unemployed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866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Employed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247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8C1CB95-1784-D52D-DB3A-AAE1C13E0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623111"/>
              </p:ext>
            </p:extLst>
          </p:nvPr>
        </p:nvGraphicFramePr>
        <p:xfrm>
          <a:off x="2729707" y="2020779"/>
          <a:ext cx="213563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45">
                  <a:extLst>
                    <a:ext uri="{9D8B030D-6E8A-4147-A177-3AD203B41FA5}">
                      <a16:colId xmlns:a16="http://schemas.microsoft.com/office/drawing/2014/main" val="4097210653"/>
                    </a:ext>
                  </a:extLst>
                </a:gridCol>
                <a:gridCol w="742591">
                  <a:extLst>
                    <a:ext uri="{9D8B030D-6E8A-4147-A177-3AD203B41FA5}">
                      <a16:colId xmlns:a16="http://schemas.microsoft.com/office/drawing/2014/main" val="1634588704"/>
                    </a:ext>
                  </a:extLst>
                </a:gridCol>
              </a:tblGrid>
              <a:tr h="2094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History of Mental Illness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9483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866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247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22346BD-6D50-3E07-B5B8-3C20C3AC2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16107"/>
              </p:ext>
            </p:extLst>
          </p:nvPr>
        </p:nvGraphicFramePr>
        <p:xfrm>
          <a:off x="5028182" y="2020779"/>
          <a:ext cx="213563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45">
                  <a:extLst>
                    <a:ext uri="{9D8B030D-6E8A-4147-A177-3AD203B41FA5}">
                      <a16:colId xmlns:a16="http://schemas.microsoft.com/office/drawing/2014/main" val="4097210653"/>
                    </a:ext>
                  </a:extLst>
                </a:gridCol>
                <a:gridCol w="742591">
                  <a:extLst>
                    <a:ext uri="{9D8B030D-6E8A-4147-A177-3AD203B41FA5}">
                      <a16:colId xmlns:a16="http://schemas.microsoft.com/office/drawing/2014/main" val="1634588704"/>
                    </a:ext>
                  </a:extLst>
                </a:gridCol>
              </a:tblGrid>
              <a:tr h="2094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History of Substance Abuse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C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9483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8669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2472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D3E741F-FEC3-17DE-91E3-17BC61EBD4BA}"/>
              </a:ext>
            </a:extLst>
          </p:cNvPr>
          <p:cNvSpPr/>
          <p:nvPr/>
        </p:nvSpPr>
        <p:spPr>
          <a:xfrm>
            <a:off x="552856" y="3898126"/>
            <a:ext cx="4017716" cy="24346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0307BB-C56F-C741-1F85-6B66D66FC302}"/>
              </a:ext>
            </a:extLst>
          </p:cNvPr>
          <p:cNvSpPr/>
          <p:nvPr/>
        </p:nvSpPr>
        <p:spPr>
          <a:xfrm>
            <a:off x="5325689" y="3898126"/>
            <a:ext cx="1346457" cy="24346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C77850-760C-01BA-B5C3-919368787AF0}"/>
              </a:ext>
            </a:extLst>
          </p:cNvPr>
          <p:cNvSpPr/>
          <p:nvPr/>
        </p:nvSpPr>
        <p:spPr>
          <a:xfrm>
            <a:off x="7310617" y="3898126"/>
            <a:ext cx="2201246" cy="24346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75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64DB6-440D-1A38-5A4A-8D2AC68A2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98E1CFA9-5571-ECB3-F5FF-CD826ED28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57" y="2171561"/>
            <a:ext cx="746442" cy="2431958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234711-C819-9262-5821-C2B32DCFC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54" y="2171567"/>
            <a:ext cx="927032" cy="2431955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C1E7F6-21A9-1905-E06A-EC82B2E24671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738928-E779-460D-8E8D-E21D211DE70C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dirty="0"/>
              <a:t>ENCODED DATAFRAME</a:t>
            </a:r>
            <a:endParaRPr lang="en-US" sz="235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AC147C-7877-E695-47DF-03AEDE31C9AB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5C0698-A5AF-2A97-1B01-4099C8DBD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3973CF-8F53-5874-C659-CA735DCC1134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56B50B-6C2F-9A1F-6216-41EC7CF94F45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79EF490-C3A6-F472-7487-42E6D16D2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088" y="2168913"/>
            <a:ext cx="63212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0CF9987-D1F6-DB95-F53C-1570724DA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14" y="7709637"/>
            <a:ext cx="738521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50C9472-E841-0DE7-5A43-B89D69F642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743" y="7709637"/>
            <a:ext cx="638383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9FB46CC-BC55-B00D-A492-C3D0BA4473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863" y="7709637"/>
            <a:ext cx="682194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076307-6804-CACE-0CA2-4FD4947EBC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95" y="7709637"/>
            <a:ext cx="81362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0B6125C-EEE8-DBF5-0E07-E433591985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58" y="7709637"/>
            <a:ext cx="60709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CD8C7F-A102-4896-B90C-DF138BB4ED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662" y="2168907"/>
            <a:ext cx="49415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57FE6-AD3B-FF75-621C-A364BB6950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98" y="2168906"/>
            <a:ext cx="777390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678AE4-572C-75D1-D0B1-0BDA866AE6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581" y="2168903"/>
            <a:ext cx="488129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950998-D78F-8364-3F3B-820B4B834D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674" y="2168902"/>
            <a:ext cx="494155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45EB2D-D074-16C4-61BC-B26B08CF43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18" y="2168906"/>
            <a:ext cx="500181" cy="243461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176E291-88F3-CA71-E742-E1EB1FC12D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683" y="2172336"/>
            <a:ext cx="638087" cy="2431954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D360DF-A2E8-2949-5958-FBFBE860AC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650" y="2172337"/>
            <a:ext cx="686246" cy="2431958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15C9CB1-7A85-A25E-3EDE-3BF8BFC4F3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754" y="2172331"/>
            <a:ext cx="547792" cy="243195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FA89799-5614-719E-0521-3080CE41DC4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914" y="2172329"/>
            <a:ext cx="517694" cy="2431957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75355B-1B90-F0CA-A808-F716DC7F9A0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6" y="2168315"/>
            <a:ext cx="738656" cy="2426151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A27D28-C208-1788-9195-26A92453CF8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771" y="2168315"/>
            <a:ext cx="630559" cy="2426151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83E623B-1FCF-7B83-2943-7B7A117D7EA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99" y="2168314"/>
            <a:ext cx="678601" cy="2426151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F785243-CB05-D49C-E66F-5BB331613D9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613" y="2168314"/>
            <a:ext cx="804713" cy="2426151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2FF6CE5-A737-E9D8-98CC-C1B639EAC02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434" y="2168314"/>
            <a:ext cx="582516" cy="2426152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E186A6-4052-92A3-99A8-8CA001661C99}"/>
              </a:ext>
            </a:extLst>
          </p:cNvPr>
          <p:cNvSpPr txBox="1"/>
          <p:nvPr/>
        </p:nvSpPr>
        <p:spPr>
          <a:xfrm>
            <a:off x="-1" y="5292423"/>
            <a:ext cx="12191999" cy="942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en-US" dirty="0"/>
              <a:t>Machine understandable Data frame is now ready. We can feed this into the algorithm.</a:t>
            </a:r>
          </a:p>
        </p:txBody>
      </p:sp>
    </p:spTree>
    <p:extLst>
      <p:ext uri="{BB962C8B-B14F-4D97-AF65-F5344CB8AC3E}">
        <p14:creationId xmlns:p14="http://schemas.microsoft.com/office/powerpoint/2010/main" val="4189654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5F02E-CEFE-E249-C5AF-50AD7C648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362CC5-D523-84DF-706F-01F48DC95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4008"/>
            <a:ext cx="12240179" cy="79369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ADA87C-F3F8-AA71-5B4E-AC581D0A148E}"/>
              </a:ext>
            </a:extLst>
          </p:cNvPr>
          <p:cNvSpPr/>
          <p:nvPr/>
        </p:nvSpPr>
        <p:spPr>
          <a:xfrm>
            <a:off x="-1" y="-64008"/>
            <a:ext cx="12240178" cy="7836408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543FDA1-DCCE-C50E-7617-0E3324ADBCD1}"/>
              </a:ext>
            </a:extLst>
          </p:cNvPr>
          <p:cNvSpPr txBox="1">
            <a:spLocks/>
          </p:cNvSpPr>
          <p:nvPr/>
        </p:nvSpPr>
        <p:spPr>
          <a:xfrm>
            <a:off x="3867661" y="2737020"/>
            <a:ext cx="14168917" cy="2806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9000" dirty="0">
                <a:solidFill>
                  <a:schemeClr val="bg2"/>
                </a:solidFill>
              </a:rPr>
              <a:t>ML MODELS</a:t>
            </a:r>
          </a:p>
        </p:txBody>
      </p:sp>
    </p:spTree>
    <p:extLst>
      <p:ext uri="{BB962C8B-B14F-4D97-AF65-F5344CB8AC3E}">
        <p14:creationId xmlns:p14="http://schemas.microsoft.com/office/powerpoint/2010/main" val="3541027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94721-1BB6-5B90-9008-F2B43D692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BF1C3A1-9DB4-FDE0-DB1F-AC9F0CD341AE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70153D-E961-3A45-2542-CD06C7346C6E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en-US" sz="235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4A8A1A-81AA-45E1-1CB9-1A18EB2F3D36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A3FB8DC-7551-A8C9-61CA-C1B4E464A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690544-8A52-CB28-81CC-1E6BCC0F52C8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DF7C5C-AABB-7B77-BD19-2A5AB5F39973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2342A0C-81EB-AB7F-4CC9-686C8753B89D}"/>
              </a:ext>
            </a:extLst>
          </p:cNvPr>
          <p:cNvSpPr txBox="1"/>
          <p:nvPr/>
        </p:nvSpPr>
        <p:spPr>
          <a:xfrm>
            <a:off x="6698899" y="2979299"/>
            <a:ext cx="4307674" cy="1713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sz="3200" dirty="0"/>
              <a:t>Confusion Matrix</a:t>
            </a:r>
            <a:endParaRPr lang="en-US" sz="800" dirty="0"/>
          </a:p>
          <a:p>
            <a:pPr marL="0" indent="0">
              <a:buNone/>
            </a:pPr>
            <a:r>
              <a:rPr lang="en-US" dirty="0"/>
              <a:t>This tell up about the counts of positives &amp; negatives of the actual data and predicted data.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66424A-BFCA-E0C3-F5EE-FEE6027C1594}"/>
              </a:ext>
            </a:extLst>
          </p:cNvPr>
          <p:cNvSpPr txBox="1">
            <a:spLocks/>
          </p:cNvSpPr>
          <p:nvPr/>
        </p:nvSpPr>
        <p:spPr>
          <a:xfrm>
            <a:off x="934009" y="798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dirty="0"/>
              <a:t>PICKING PROPER METRIC</a:t>
            </a:r>
            <a:endParaRPr lang="en-US" sz="235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0B75725-BEBF-4913-9838-0CDCF084725B}"/>
              </a:ext>
            </a:extLst>
          </p:cNvPr>
          <p:cNvGrpSpPr/>
          <p:nvPr/>
        </p:nvGrpSpPr>
        <p:grpSpPr>
          <a:xfrm>
            <a:off x="1133497" y="2236784"/>
            <a:ext cx="5055239" cy="3570798"/>
            <a:chOff x="6131963" y="1999622"/>
            <a:chExt cx="5055239" cy="357079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F96477-FEA6-2483-0717-EDCE7898DFD8}"/>
                </a:ext>
              </a:extLst>
            </p:cNvPr>
            <p:cNvSpPr/>
            <p:nvPr/>
          </p:nvSpPr>
          <p:spPr>
            <a:xfrm>
              <a:off x="6812782" y="1999622"/>
              <a:ext cx="2170444" cy="1429378"/>
            </a:xfrm>
            <a:prstGeom prst="rect">
              <a:avLst/>
            </a:prstGeom>
            <a:solidFill>
              <a:srgbClr val="05C7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TRUE</a:t>
              </a:r>
            </a:p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POSITIVE</a:t>
              </a:r>
              <a:endParaRPr lang="en-IN" b="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E4AAB08-1975-A007-1878-E21E1A0F77B5}"/>
                </a:ext>
              </a:extLst>
            </p:cNvPr>
            <p:cNvSpPr/>
            <p:nvPr/>
          </p:nvSpPr>
          <p:spPr>
            <a:xfrm>
              <a:off x="6814493" y="3456510"/>
              <a:ext cx="2170444" cy="1429378"/>
            </a:xfrm>
            <a:prstGeom prst="rect">
              <a:avLst/>
            </a:prstGeom>
            <a:solidFill>
              <a:srgbClr val="BCB7B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FALSE</a:t>
              </a:r>
            </a:p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POSITIVE</a:t>
              </a:r>
              <a:endParaRPr lang="en-IN" b="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36833A4-0FF7-7CEE-A8AB-6779678EDD47}"/>
                </a:ext>
              </a:extLst>
            </p:cNvPr>
            <p:cNvSpPr/>
            <p:nvPr/>
          </p:nvSpPr>
          <p:spPr>
            <a:xfrm>
              <a:off x="9015047" y="2011347"/>
              <a:ext cx="2170444" cy="1429378"/>
            </a:xfrm>
            <a:prstGeom prst="rect">
              <a:avLst/>
            </a:prstGeom>
            <a:solidFill>
              <a:srgbClr val="BCB7B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FALSE</a:t>
              </a:r>
            </a:p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NEGATIVE</a:t>
              </a:r>
              <a:endParaRPr lang="en-IN" b="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AF0D7FD-FCEF-9A2E-4843-073408F55FFD}"/>
                </a:ext>
              </a:extLst>
            </p:cNvPr>
            <p:cNvSpPr/>
            <p:nvPr/>
          </p:nvSpPr>
          <p:spPr>
            <a:xfrm>
              <a:off x="9016758" y="3468235"/>
              <a:ext cx="2170444" cy="1429378"/>
            </a:xfrm>
            <a:prstGeom prst="rect">
              <a:avLst/>
            </a:prstGeom>
            <a:solidFill>
              <a:srgbClr val="05C7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TRUE</a:t>
              </a:r>
            </a:p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NEGATIVE</a:t>
              </a:r>
              <a:endParaRPr lang="en-IN" b="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C3C655-AF8B-B74D-E75D-B7D29AC97C23}"/>
                </a:ext>
              </a:extLst>
            </p:cNvPr>
            <p:cNvSpPr txBox="1"/>
            <p:nvPr/>
          </p:nvSpPr>
          <p:spPr>
            <a:xfrm>
              <a:off x="7389691" y="4941241"/>
              <a:ext cx="101662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Depression - Yes</a:t>
              </a:r>
              <a:endParaRPr lang="en-IN" sz="8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D34E27-C28A-D0D0-E88E-96C52667197B}"/>
                </a:ext>
              </a:extLst>
            </p:cNvPr>
            <p:cNvSpPr txBox="1"/>
            <p:nvPr/>
          </p:nvSpPr>
          <p:spPr>
            <a:xfrm rot="16200000">
              <a:off x="6144831" y="2607880"/>
              <a:ext cx="101662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Depression - Yes</a:t>
              </a:r>
              <a:endParaRPr lang="en-IN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ED6AED-C0D3-56A3-68C7-EBAAE1404696}"/>
                </a:ext>
              </a:extLst>
            </p:cNvPr>
            <p:cNvSpPr txBox="1"/>
            <p:nvPr/>
          </p:nvSpPr>
          <p:spPr>
            <a:xfrm rot="16200000">
              <a:off x="6161663" y="4034177"/>
              <a:ext cx="98296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Depression - No</a:t>
              </a:r>
              <a:endParaRPr lang="en-IN" sz="8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12E10A-03A0-06D5-F302-C8220497C2E9}"/>
                </a:ext>
              </a:extLst>
            </p:cNvPr>
            <p:cNvSpPr txBox="1"/>
            <p:nvPr/>
          </p:nvSpPr>
          <p:spPr>
            <a:xfrm>
              <a:off x="9532106" y="4941241"/>
              <a:ext cx="98296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Depression - No</a:t>
              </a:r>
              <a:endParaRPr lang="en-IN" sz="8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D4ECDD6-700B-EA06-CADE-C72FEFD31915}"/>
                </a:ext>
              </a:extLst>
            </p:cNvPr>
            <p:cNvSpPr txBox="1"/>
            <p:nvPr/>
          </p:nvSpPr>
          <p:spPr>
            <a:xfrm>
              <a:off x="8474913" y="5293421"/>
              <a:ext cx="1451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Predicted Values</a:t>
              </a:r>
              <a:endParaRPr lang="en-IN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F23647-ED86-66DB-5CD8-AF6AF386D025}"/>
                </a:ext>
              </a:extLst>
            </p:cNvPr>
            <p:cNvSpPr txBox="1"/>
            <p:nvPr/>
          </p:nvSpPr>
          <p:spPr>
            <a:xfrm rot="16200000">
              <a:off x="5665970" y="3318010"/>
              <a:ext cx="12089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Actual Values</a:t>
              </a:r>
              <a:endParaRPr lang="en-IN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348594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15B73-5CCB-01CD-E3D9-397E924FB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D7199662-C5D8-1B93-D640-E921DD134144}"/>
              </a:ext>
            </a:extLst>
          </p:cNvPr>
          <p:cNvGrpSpPr/>
          <p:nvPr/>
        </p:nvGrpSpPr>
        <p:grpSpPr>
          <a:xfrm>
            <a:off x="1133497" y="2236784"/>
            <a:ext cx="5055239" cy="3570798"/>
            <a:chOff x="6131963" y="1999622"/>
            <a:chExt cx="5055239" cy="357079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CA7184-D021-ADA1-D2DD-DD1740C8C16C}"/>
                </a:ext>
              </a:extLst>
            </p:cNvPr>
            <p:cNvSpPr/>
            <p:nvPr/>
          </p:nvSpPr>
          <p:spPr>
            <a:xfrm>
              <a:off x="6812782" y="1999622"/>
              <a:ext cx="2170444" cy="1429378"/>
            </a:xfrm>
            <a:prstGeom prst="rect">
              <a:avLst/>
            </a:prstGeom>
            <a:solidFill>
              <a:srgbClr val="05C7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TRUE</a:t>
              </a:r>
            </a:p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POSITIVE</a:t>
              </a:r>
              <a:endParaRPr lang="en-IN" b="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FEF9085-B796-E9E1-CBD9-9185C3481A1D}"/>
                </a:ext>
              </a:extLst>
            </p:cNvPr>
            <p:cNvSpPr/>
            <p:nvPr/>
          </p:nvSpPr>
          <p:spPr>
            <a:xfrm>
              <a:off x="6814493" y="3456510"/>
              <a:ext cx="2170444" cy="1429378"/>
            </a:xfrm>
            <a:prstGeom prst="rect">
              <a:avLst/>
            </a:prstGeom>
            <a:solidFill>
              <a:srgbClr val="BCB7B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FALSE</a:t>
              </a:r>
            </a:p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POSITIVE</a:t>
              </a:r>
              <a:endParaRPr lang="en-IN" b="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419F698-6807-8235-AB2B-BBB01A816107}"/>
                </a:ext>
              </a:extLst>
            </p:cNvPr>
            <p:cNvSpPr/>
            <p:nvPr/>
          </p:nvSpPr>
          <p:spPr>
            <a:xfrm>
              <a:off x="9015047" y="2011347"/>
              <a:ext cx="2170444" cy="1429378"/>
            </a:xfrm>
            <a:prstGeom prst="rect">
              <a:avLst/>
            </a:prstGeom>
            <a:solidFill>
              <a:srgbClr val="BCB7B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FALSE</a:t>
              </a:r>
            </a:p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NEG</a:t>
              </a:r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="0" dirty="0">
                  <a:solidFill>
                    <a:schemeClr val="tx1"/>
                  </a:solidFill>
                </a:rPr>
                <a:t>TIVE</a:t>
              </a:r>
              <a:endParaRPr lang="en-IN" b="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752847-3D46-BEDB-2448-060BF4D62FE1}"/>
                </a:ext>
              </a:extLst>
            </p:cNvPr>
            <p:cNvSpPr/>
            <p:nvPr/>
          </p:nvSpPr>
          <p:spPr>
            <a:xfrm>
              <a:off x="9016758" y="3468235"/>
              <a:ext cx="2170444" cy="1429378"/>
            </a:xfrm>
            <a:prstGeom prst="rect">
              <a:avLst/>
            </a:prstGeom>
            <a:solidFill>
              <a:srgbClr val="05C7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TRUE</a:t>
              </a:r>
            </a:p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NEGATIVE</a:t>
              </a:r>
              <a:endParaRPr lang="en-IN" b="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E36FD9-F7A1-751E-1B5C-967209B893C7}"/>
                </a:ext>
              </a:extLst>
            </p:cNvPr>
            <p:cNvSpPr txBox="1"/>
            <p:nvPr/>
          </p:nvSpPr>
          <p:spPr>
            <a:xfrm>
              <a:off x="7389691" y="4941241"/>
              <a:ext cx="101662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Depression - Yes</a:t>
              </a:r>
              <a:endParaRPr lang="en-IN" sz="8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4E1493-1632-2C5C-E562-963538133269}"/>
                </a:ext>
              </a:extLst>
            </p:cNvPr>
            <p:cNvSpPr txBox="1"/>
            <p:nvPr/>
          </p:nvSpPr>
          <p:spPr>
            <a:xfrm rot="16200000">
              <a:off x="6144831" y="2607880"/>
              <a:ext cx="101662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Depression - Yes</a:t>
              </a:r>
              <a:endParaRPr lang="en-IN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86BE22-60A8-5C58-B228-E3C25804E624}"/>
                </a:ext>
              </a:extLst>
            </p:cNvPr>
            <p:cNvSpPr txBox="1"/>
            <p:nvPr/>
          </p:nvSpPr>
          <p:spPr>
            <a:xfrm rot="16200000">
              <a:off x="6161663" y="4034177"/>
              <a:ext cx="98296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Depression - No</a:t>
              </a:r>
              <a:endParaRPr lang="en-IN" sz="8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25037B-9D19-17BB-1A5C-9DBD22D0B79E}"/>
                </a:ext>
              </a:extLst>
            </p:cNvPr>
            <p:cNvSpPr txBox="1"/>
            <p:nvPr/>
          </p:nvSpPr>
          <p:spPr>
            <a:xfrm>
              <a:off x="9532106" y="4941241"/>
              <a:ext cx="98296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Depression - No</a:t>
              </a:r>
              <a:endParaRPr lang="en-IN" sz="8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ED441A5-D4CC-6286-80A1-5C799C3AD621}"/>
                </a:ext>
              </a:extLst>
            </p:cNvPr>
            <p:cNvSpPr txBox="1"/>
            <p:nvPr/>
          </p:nvSpPr>
          <p:spPr>
            <a:xfrm>
              <a:off x="8474913" y="5293421"/>
              <a:ext cx="1451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Predicted Values</a:t>
              </a:r>
              <a:endParaRPr lang="en-IN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D8A44D-9DBD-A3C4-50E7-ECFDAC2DE783}"/>
                </a:ext>
              </a:extLst>
            </p:cNvPr>
            <p:cNvSpPr txBox="1"/>
            <p:nvPr/>
          </p:nvSpPr>
          <p:spPr>
            <a:xfrm rot="16200000">
              <a:off x="5665970" y="3318010"/>
              <a:ext cx="12089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Actual Values</a:t>
              </a:r>
              <a:endParaRPr lang="en-IN" sz="1200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1D46329-DB9B-27C9-4786-3A09B0CD9398}"/>
              </a:ext>
            </a:extLst>
          </p:cNvPr>
          <p:cNvSpPr/>
          <p:nvPr/>
        </p:nvSpPr>
        <p:spPr>
          <a:xfrm>
            <a:off x="4016579" y="3693670"/>
            <a:ext cx="2203978" cy="14411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66FDC5-26FA-100B-968F-1E46194EDA16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AF4C85F-12EC-6E3B-61E8-D93B78ED76DB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en-US" sz="235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32C60-D9C5-6784-8E09-198BC5052B1A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D2AF7EF-7F60-8A8E-CC9C-9CDB65C18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FBD4FF-58E3-138E-6BD6-1ACAEB1DB288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7D3269-55E5-0A0A-BDEA-C66FCDB0C1F1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8904E42-1A7C-78CE-F5F6-5AA3FB328ABF}"/>
              </a:ext>
            </a:extLst>
          </p:cNvPr>
          <p:cNvSpPr txBox="1">
            <a:spLocks/>
          </p:cNvSpPr>
          <p:nvPr/>
        </p:nvSpPr>
        <p:spPr>
          <a:xfrm>
            <a:off x="934009" y="798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dirty="0"/>
              <a:t>PICKING PROPER METRIC</a:t>
            </a:r>
            <a:endParaRPr lang="en-US" sz="23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6A340D-7B4C-6E2B-0704-5078838E77E1}"/>
              </a:ext>
            </a:extLst>
          </p:cNvPr>
          <p:cNvSpPr/>
          <p:nvPr/>
        </p:nvSpPr>
        <p:spPr>
          <a:xfrm>
            <a:off x="1814317" y="2236780"/>
            <a:ext cx="2170444" cy="288626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06C5EE-831C-87BA-E3B6-932FEECA496B}"/>
              </a:ext>
            </a:extLst>
          </p:cNvPr>
          <p:cNvGrpSpPr/>
          <p:nvPr/>
        </p:nvGrpSpPr>
        <p:grpSpPr>
          <a:xfrm>
            <a:off x="6750829" y="1921294"/>
            <a:ext cx="4307674" cy="3747788"/>
            <a:chOff x="6698899" y="1782795"/>
            <a:chExt cx="4307674" cy="374778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E5BC8D-B314-79FD-7118-EEC2834D804B}"/>
                </a:ext>
              </a:extLst>
            </p:cNvPr>
            <p:cNvSpPr txBox="1"/>
            <p:nvPr/>
          </p:nvSpPr>
          <p:spPr>
            <a:xfrm>
              <a:off x="6698899" y="1782795"/>
              <a:ext cx="4307674" cy="20207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ea typeface="Verdana" panose="020B0604030504040204" pitchFamily="34" charset="0"/>
                  <a:cs typeface="Poppins" panose="00000500000000000000" pitchFamily="2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indent="0">
                <a:buNone/>
              </a:pPr>
              <a:r>
                <a:rPr lang="en-US" dirty="0"/>
                <a:t>To find the best model we decided to choose a model which gives lowest “False Negative” value.</a:t>
              </a:r>
            </a:p>
            <a:p>
              <a:pPr marL="0" indent="0">
                <a:buNone/>
              </a:pPr>
              <a:endParaRPr lang="en-US" dirty="0"/>
            </a:p>
            <a:p>
              <a:pPr marL="0" indent="0">
                <a:buNone/>
              </a:pPr>
              <a:r>
                <a:rPr lang="en-US" sz="2800" dirty="0"/>
                <a:t>That is “Type-2 Error”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96C82B-598E-BE5B-2975-A4109A6C9A5C}"/>
                </a:ext>
              </a:extLst>
            </p:cNvPr>
            <p:cNvSpPr txBox="1"/>
            <p:nvPr/>
          </p:nvSpPr>
          <p:spPr>
            <a:xfrm>
              <a:off x="6698899" y="3593780"/>
              <a:ext cx="4307674" cy="7412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ea typeface="Verdana" panose="020B0604030504040204" pitchFamily="34" charset="0"/>
                  <a:cs typeface="Poppins" panose="00000500000000000000" pitchFamily="2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indent="0">
                <a:buNone/>
              </a:pPr>
              <a:r>
                <a:rPr lang="en-US" dirty="0"/>
                <a:t>So, Recall would be a proper metric to decide the best model.</a:t>
              </a:r>
            </a:p>
            <a:p>
              <a:pPr marL="0" indent="0">
                <a:buNone/>
              </a:pPr>
              <a:endParaRPr lang="en-US" dirty="0"/>
            </a:p>
            <a:p>
              <a:pPr marL="0" indent="0">
                <a:buNone/>
              </a:pP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084CF30-833C-4879-CB9A-1C938AE23CEE}"/>
                    </a:ext>
                  </a:extLst>
                </p:cNvPr>
                <p:cNvSpPr txBox="1"/>
                <p:nvPr/>
              </p:nvSpPr>
              <p:spPr>
                <a:xfrm>
                  <a:off x="6698899" y="4789310"/>
                  <a:ext cx="4307674" cy="74127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fontScale="92500"/>
                </a:bodyPr>
                <a:lstStyle>
                  <a:lvl1pPr marL="228600" indent="-228600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a typeface="Verdana" panose="020B0604030504040204" pitchFamily="34" charset="0"/>
                      <a:cs typeface="Poppins" panose="00000500000000000000" pitchFamily="2" charset="0"/>
                    </a:defRPr>
                  </a:lvl1pPr>
                  <a:lvl2pPr marL="685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/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/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𝑇𝑟𝑢𝑒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𝑃𝑜𝑠𝑖𝑡𝑖𝑣𝑒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𝑇𝑟𝑢𝑒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𝑃𝑜𝑠𝑖𝑡𝑖𝑣𝑒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𝐹𝑎𝑙𝑠𝑒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𝑁𝑒𝑔𝑎𝑡𝑖𝑣𝑒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084CF30-833C-4879-CB9A-1C938AE23C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8899" y="4789310"/>
                  <a:ext cx="4307674" cy="7412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8246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19A30-9CBC-2940-6503-7041EDDEF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21ED4D-2785-4F29-9768-6DCDBE469D8F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251CE58-5D2A-C4EB-3E0D-869C886FA9C7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en-US" sz="235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08CFE9-B0D5-1A42-5007-0B5147C3BF55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C6E5E51-A294-817F-AE30-BBADADF52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8EFB802-604B-E5DE-D0A8-573F668FEA1D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968487-290C-273C-20E5-E2D5ACA90927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7F2736A2-226C-3275-42F5-744C3F45EFA2}"/>
              </a:ext>
            </a:extLst>
          </p:cNvPr>
          <p:cNvSpPr txBox="1">
            <a:spLocks/>
          </p:cNvSpPr>
          <p:nvPr/>
        </p:nvSpPr>
        <p:spPr>
          <a:xfrm>
            <a:off x="934009" y="798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dirty="0"/>
              <a:t>METRICS DISPLAY CODE</a:t>
            </a:r>
            <a:endParaRPr lang="en-US" sz="235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EFACD8-E78D-032A-698E-437DBB3498C2}"/>
              </a:ext>
            </a:extLst>
          </p:cNvPr>
          <p:cNvSpPr/>
          <p:nvPr/>
        </p:nvSpPr>
        <p:spPr>
          <a:xfrm>
            <a:off x="1315871" y="1509300"/>
            <a:ext cx="4548241" cy="5123959"/>
          </a:xfrm>
          <a:prstGeom prst="roundRect">
            <a:avLst>
              <a:gd name="adj" fmla="val 922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9AD03-27AB-73BB-8B92-59AFA6E375B4}"/>
              </a:ext>
            </a:extLst>
          </p:cNvPr>
          <p:cNvSpPr txBox="1"/>
          <p:nvPr/>
        </p:nvSpPr>
        <p:spPr>
          <a:xfrm>
            <a:off x="1315871" y="1862723"/>
            <a:ext cx="4548241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.predict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subplots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nrows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ncols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"...)"</a:t>
            </a:r>
            <a:endParaRPr lang="en-IN" sz="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suptitle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8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IN" sz="800" b="0" dirty="0" err="1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Classification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Metrics for </a:t>
            </a:r>
            <a:r>
              <a:rPr lang="en-I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I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8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IN" sz="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dirty="0">
                <a:solidFill>
                  <a:srgbClr val="3B3B3B"/>
                </a:solidFill>
                <a:latin typeface="Consolas" panose="020B0609020204030204" pitchFamily="49" charset="0"/>
              </a:rPr>
              <a:t>#--------------------------------------------------------------------</a:t>
            </a:r>
          </a:p>
          <a:p>
            <a:endParaRPr lang="en-IN" sz="8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classification_report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output_dict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iloc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[:, :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accuracy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"accuracy"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]))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iloc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:]</a:t>
            </a:r>
          </a:p>
          <a:p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"Depression - No"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"Depression - Yes"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].axis(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'tight'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].axis(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].table(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cellText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colLabels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rowLabels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     	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cellLoc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rowLoc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'right'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colColours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'#05C7F2'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rowColours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"#BCB7B1"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colWidths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.scale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set_title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IN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"Classification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Report</a:t>
            </a:r>
            <a:r>
              <a:rPr lang="en-IN" sz="8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].text(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0.018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0.035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IN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"Accuracy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I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accuracy</a:t>
            </a:r>
            <a:r>
              <a:rPr lang="en-I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%"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IN" sz="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#--------------------------------------------------------------------</a:t>
            </a:r>
          </a:p>
          <a:p>
            <a:endParaRPr lang="en-IN" sz="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"True Positive"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"False Negative"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"False Positive"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"True 	Negative"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cm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confusion_matrix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cm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flatten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con_mat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confusion_matrix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"Depression - 	Yes"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"Depression - No"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"Depression - Yes"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"Depression - No"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IN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heatmap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con_mat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annot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8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I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:,}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)]).</a:t>
            </a:r>
            <a:r>
              <a:rPr lang="en-IN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fmt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cbar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IN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ListedColormap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'#05C7F2'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linewidths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annot_kws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	{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'size'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AE697D-2BBC-D91A-F054-C32E51504E10}"/>
              </a:ext>
            </a:extLst>
          </p:cNvPr>
          <p:cNvGrpSpPr/>
          <p:nvPr/>
        </p:nvGrpSpPr>
        <p:grpSpPr>
          <a:xfrm>
            <a:off x="1315869" y="1509301"/>
            <a:ext cx="2008173" cy="297295"/>
            <a:chOff x="6927991" y="1728232"/>
            <a:chExt cx="2008173" cy="2972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F5876EA-D3F4-06F5-65D9-876F41602192}"/>
                </a:ext>
              </a:extLst>
            </p:cNvPr>
            <p:cNvGrpSpPr/>
            <p:nvPr/>
          </p:nvGrpSpPr>
          <p:grpSpPr>
            <a:xfrm>
              <a:off x="6927991" y="1728232"/>
              <a:ext cx="2008173" cy="297295"/>
              <a:chOff x="6229348" y="1590675"/>
              <a:chExt cx="3124203" cy="390464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84C12B1-F87A-990E-2EF0-1AA192BB0692}"/>
                  </a:ext>
                </a:extLst>
              </p:cNvPr>
              <p:cNvSpPr/>
              <p:nvPr/>
            </p:nvSpPr>
            <p:spPr>
              <a:xfrm>
                <a:off x="6229349" y="1590675"/>
                <a:ext cx="3124202" cy="39046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731FA7D-C995-7EC2-063A-B11A8D68DEA7}"/>
                  </a:ext>
                </a:extLst>
              </p:cNvPr>
              <p:cNvSpPr/>
              <p:nvPr/>
            </p:nvSpPr>
            <p:spPr>
              <a:xfrm>
                <a:off x="6229348" y="1774606"/>
                <a:ext cx="3124202" cy="206533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57E503CD-FC0B-8179-0A9B-867E5418BEF0}"/>
                </a:ext>
              </a:extLst>
            </p:cNvPr>
            <p:cNvSpPr txBox="1">
              <a:spLocks/>
            </p:cNvSpPr>
            <p:nvPr/>
          </p:nvSpPr>
          <p:spPr>
            <a:xfrm>
              <a:off x="7353384" y="1791578"/>
              <a:ext cx="1582780" cy="184666"/>
            </a:xfrm>
            <a:prstGeom prst="rect">
              <a:avLst/>
            </a:prstGeom>
          </p:spPr>
          <p:txBody>
            <a:bodyPr vert="horz" wrap="square" lIns="91440" tIns="0" rIns="9144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200" dirty="0">
                  <a:latin typeface="Consolas" panose="020B0609020204030204" pitchFamily="49" charset="0"/>
                </a:rPr>
                <a:t>show_metrics.py</a:t>
              </a:r>
            </a:p>
          </p:txBody>
        </p:sp>
        <p:pic>
          <p:nvPicPr>
            <p:cNvPr id="8" name="Graphic 7" descr="Home with solid fill">
              <a:hlinkClick r:id="rId3"/>
              <a:extLst>
                <a:ext uri="{FF2B5EF4-FFF2-40B4-BE49-F238E27FC236}">
                  <a16:creationId xmlns:a16="http://schemas.microsoft.com/office/drawing/2014/main" id="{46E31383-3FFC-BD8B-B94B-CF8333D33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4563" y="1745485"/>
              <a:ext cx="225235" cy="243094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1725E5-3CD7-6646-972D-598148074603}"/>
                </a:ext>
              </a:extLst>
            </p:cNvPr>
            <p:cNvCxnSpPr>
              <a:cxnSpLocks/>
            </p:cNvCxnSpPr>
            <p:nvPr/>
          </p:nvCxnSpPr>
          <p:spPr>
            <a:xfrm>
              <a:off x="7325622" y="1792196"/>
              <a:ext cx="0" cy="147087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95AAE34-6734-FE10-4F0F-D87B90F8AD3E}"/>
              </a:ext>
            </a:extLst>
          </p:cNvPr>
          <p:cNvSpPr/>
          <p:nvPr/>
        </p:nvSpPr>
        <p:spPr>
          <a:xfrm>
            <a:off x="6419652" y="1509300"/>
            <a:ext cx="4548241" cy="5123959"/>
          </a:xfrm>
          <a:prstGeom prst="roundRect">
            <a:avLst>
              <a:gd name="adj" fmla="val 922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3B61D0-D612-4F45-D15A-212F045A3C67}"/>
              </a:ext>
            </a:extLst>
          </p:cNvPr>
          <p:cNvSpPr txBox="1"/>
          <p:nvPr/>
        </p:nvSpPr>
        <p:spPr>
          <a:xfrm>
            <a:off x="6419652" y="1862723"/>
            <a:ext cx="454824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cm.shape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]):</a:t>
            </a:r>
          </a:p>
          <a:p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cm.shape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]):</a:t>
            </a:r>
          </a:p>
          <a:p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 </a:t>
            </a:r>
            <a:r>
              <a:rPr lang="en-IN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 if not diagonal</a:t>
            </a:r>
            <a:endParaRPr lang="en-IN" sz="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Set cell background to white</a:t>
            </a:r>
            <a:endParaRPr lang="en-IN" sz="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facecolor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'#BCB7B1'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add_patch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set_xlabel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"Predicted Values"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set_ylabel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"Actual Values"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].axis(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'tight'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set_title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IN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"Confusion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Matrix</a:t>
            </a:r>
            <a:r>
              <a:rPr lang="en-IN" sz="8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IN" sz="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dirty="0">
                <a:solidFill>
                  <a:srgbClr val="3B3B3B"/>
                </a:solidFill>
                <a:latin typeface="Consolas" panose="020B0609020204030204" pitchFamily="49" charset="0"/>
              </a:rPr>
              <a:t>#--------------------------------------------------------------------</a:t>
            </a:r>
          </a:p>
          <a:p>
            <a:endParaRPr lang="en-IN" sz="8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fpr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tpr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roc_curve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model.predict_proba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)[:,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].plot(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fpr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tpr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'#05C7F2'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IN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"ROC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-AUC Score</a:t>
            </a:r>
            <a:r>
              <a:rPr lang="en-IN" sz="8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             </a:t>
            </a:r>
            <a:r>
              <a:rPr lang="en-I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roc_auc_score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model.predict_proba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)[:,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I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:.4f}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fillstyle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"full"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].plot([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'#A19C95'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linestyle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'dashed'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fill_between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fpr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tpr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'#BCB7B1'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set_xlabel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"False </a:t>
            </a:r>
            <a:r>
              <a:rPr lang="en-IN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Postive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Rate"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set_ylabel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"True </a:t>
            </a:r>
            <a:r>
              <a:rPr lang="en-IN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Postive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Rate"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].legend(</a:t>
            </a:r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"upper left"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set_title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IN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"ROC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-AUC Curve</a:t>
            </a:r>
            <a:r>
              <a:rPr lang="en-IN" sz="8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IN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I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IN" sz="8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tight_layout</a:t>
            </a:r>
            <a:r>
              <a:rPr lang="en-US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sz="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IN" sz="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IN" sz="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DB5D2D-CFB8-FD6B-97A2-EAF8F4D74ED7}"/>
              </a:ext>
            </a:extLst>
          </p:cNvPr>
          <p:cNvGrpSpPr/>
          <p:nvPr/>
        </p:nvGrpSpPr>
        <p:grpSpPr>
          <a:xfrm>
            <a:off x="6419650" y="1509301"/>
            <a:ext cx="2008173" cy="297295"/>
            <a:chOff x="6927991" y="1728232"/>
            <a:chExt cx="2008173" cy="29729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FB8D40-0A2B-6161-6546-30D14935F11C}"/>
                </a:ext>
              </a:extLst>
            </p:cNvPr>
            <p:cNvGrpSpPr/>
            <p:nvPr/>
          </p:nvGrpSpPr>
          <p:grpSpPr>
            <a:xfrm>
              <a:off x="6927991" y="1728232"/>
              <a:ext cx="2008173" cy="297295"/>
              <a:chOff x="6229348" y="1590675"/>
              <a:chExt cx="3124203" cy="390464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D0B2FCC-07B0-A96A-E5A2-E088E07B6444}"/>
                  </a:ext>
                </a:extLst>
              </p:cNvPr>
              <p:cNvSpPr/>
              <p:nvPr/>
            </p:nvSpPr>
            <p:spPr>
              <a:xfrm>
                <a:off x="6229349" y="1590675"/>
                <a:ext cx="3124202" cy="39046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D04CED65-A895-954A-DDAC-3167E659CB53}"/>
                  </a:ext>
                </a:extLst>
              </p:cNvPr>
              <p:cNvSpPr/>
              <p:nvPr/>
            </p:nvSpPr>
            <p:spPr>
              <a:xfrm>
                <a:off x="6229348" y="1774606"/>
                <a:ext cx="3124202" cy="206533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9D18519F-FFD0-2CB6-7FA1-089DAB4496B6}"/>
                </a:ext>
              </a:extLst>
            </p:cNvPr>
            <p:cNvSpPr txBox="1">
              <a:spLocks/>
            </p:cNvSpPr>
            <p:nvPr/>
          </p:nvSpPr>
          <p:spPr>
            <a:xfrm>
              <a:off x="7353384" y="1791578"/>
              <a:ext cx="1582780" cy="184666"/>
            </a:xfrm>
            <a:prstGeom prst="rect">
              <a:avLst/>
            </a:prstGeom>
          </p:spPr>
          <p:txBody>
            <a:bodyPr vert="horz" wrap="square" lIns="91440" tIns="0" rIns="9144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200" dirty="0">
                  <a:latin typeface="Consolas" panose="020B0609020204030204" pitchFamily="49" charset="0"/>
                </a:rPr>
                <a:t>show_metrics.py</a:t>
              </a:r>
            </a:p>
          </p:txBody>
        </p:sp>
        <p:pic>
          <p:nvPicPr>
            <p:cNvPr id="23" name="Graphic 22" descr="Home with solid fill">
              <a:hlinkClick r:id="rId3"/>
              <a:extLst>
                <a:ext uri="{FF2B5EF4-FFF2-40B4-BE49-F238E27FC236}">
                  <a16:creationId xmlns:a16="http://schemas.microsoft.com/office/drawing/2014/main" id="{C69DFFA0-1B80-A227-C048-7C79BB95F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4563" y="1745485"/>
              <a:ext cx="225235" cy="243094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CBECAD-6DE9-4D0B-6B0F-7162046C9F38}"/>
                </a:ext>
              </a:extLst>
            </p:cNvPr>
            <p:cNvCxnSpPr>
              <a:cxnSpLocks/>
            </p:cNvCxnSpPr>
            <p:nvPr/>
          </p:nvCxnSpPr>
          <p:spPr>
            <a:xfrm>
              <a:off x="7325622" y="1792196"/>
              <a:ext cx="0" cy="147087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042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AA2C0-D1C0-6733-AE23-6AFB7BA6F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0D9BCF-65AC-A861-FE31-1387D88B6397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53D46D6-374C-3A38-F44E-8DC32550CB3C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en-US" sz="235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A28F59-C462-3F44-F49D-D01AF23652DA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1BC33D8-F5E6-7780-0BB4-EF7F38428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02A71F-5EE7-C197-6793-E590E99F4E9B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DE5C15-EA64-7B88-92F3-DBDE06888F1D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B63C2BBC-4F25-B32F-C414-858135E4738C}"/>
              </a:ext>
            </a:extLst>
          </p:cNvPr>
          <p:cNvSpPr txBox="1">
            <a:spLocks/>
          </p:cNvSpPr>
          <p:nvPr/>
        </p:nvSpPr>
        <p:spPr>
          <a:xfrm>
            <a:off x="934009" y="798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dirty="0"/>
              <a:t>LOGISTIC REGRESSION</a:t>
            </a:r>
            <a:endParaRPr lang="en-US" sz="23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DA9A18-558D-1E7B-6479-202338EF4D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165"/>
          <a:stretch/>
        </p:blipFill>
        <p:spPr>
          <a:xfrm>
            <a:off x="517184" y="1135931"/>
            <a:ext cx="9542834" cy="3204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2B74BE-697E-FD8C-2D69-70264C8427E6}"/>
              </a:ext>
            </a:extLst>
          </p:cNvPr>
          <p:cNvSpPr txBox="1"/>
          <p:nvPr/>
        </p:nvSpPr>
        <p:spPr>
          <a:xfrm>
            <a:off x="790574" y="4649820"/>
            <a:ext cx="9269444" cy="1763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Basic Logistic Regression is predicting every as “Yes”. The model could not able to differentiate between “Yes” and “No”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977238-A266-C4AD-4032-3B8155464AC2}"/>
              </a:ext>
            </a:extLst>
          </p:cNvPr>
          <p:cNvCxnSpPr/>
          <p:nvPr/>
        </p:nvCxnSpPr>
        <p:spPr>
          <a:xfrm>
            <a:off x="10612873" y="1254869"/>
            <a:ext cx="0" cy="49611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AE5C71A-7FEB-FCBA-900E-2442E44209F4}"/>
              </a:ext>
            </a:extLst>
          </p:cNvPr>
          <p:cNvSpPr txBox="1"/>
          <p:nvPr/>
        </p:nvSpPr>
        <p:spPr>
          <a:xfrm>
            <a:off x="10768526" y="2754389"/>
            <a:ext cx="12743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Until </a:t>
            </a:r>
          </a:p>
          <a:p>
            <a:r>
              <a:rPr lang="en-US" dirty="0"/>
              <a:t>Now </a:t>
            </a:r>
          </a:p>
          <a:p>
            <a:r>
              <a:rPr lang="en-US" dirty="0"/>
              <a:t>Best Model is :</a:t>
            </a:r>
          </a:p>
          <a:p>
            <a:r>
              <a:rPr lang="en-US" dirty="0">
                <a:solidFill>
                  <a:srgbClr val="05C7F2"/>
                </a:solidFill>
              </a:rPr>
              <a:t>Logistic</a:t>
            </a:r>
          </a:p>
          <a:p>
            <a:r>
              <a:rPr lang="en-US" dirty="0">
                <a:solidFill>
                  <a:srgbClr val="05C7F2"/>
                </a:solidFill>
              </a:rPr>
              <a:t>Reg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6461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4C66-E2EC-50B3-F3DD-652FE2C2D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0DEA6-2C49-74A2-AE8E-63B6CB4EF7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3" t="15062"/>
          <a:stretch/>
        </p:blipFill>
        <p:spPr>
          <a:xfrm>
            <a:off x="622570" y="1254870"/>
            <a:ext cx="9437447" cy="30664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DAF195-748E-F95E-7EB0-99D87685D921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9DBFF33-98E8-B55D-CCBA-A5EED8062D93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en-US" sz="235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471E40-F076-62CC-4CE8-1BEB76B89F29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69F1FEF-EB4B-7521-6D42-B284D46A5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608F39-0E54-F67B-B42A-8062CD232887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93B7D7-7980-410E-CE41-D5EAF6AD1E81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ADBCFE09-EE6C-09F0-D9B2-75975B67295D}"/>
              </a:ext>
            </a:extLst>
          </p:cNvPr>
          <p:cNvSpPr txBox="1">
            <a:spLocks/>
          </p:cNvSpPr>
          <p:nvPr/>
        </p:nvSpPr>
        <p:spPr>
          <a:xfrm>
            <a:off x="934008" y="798"/>
            <a:ext cx="889748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dirty="0"/>
              <a:t>DECISION TREE CLASSIFIER</a:t>
            </a:r>
            <a:endParaRPr lang="en-US" sz="23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CD655F-8438-F00E-72A9-A7E7A1403FB6}"/>
              </a:ext>
            </a:extLst>
          </p:cNvPr>
          <p:cNvSpPr txBox="1"/>
          <p:nvPr/>
        </p:nvSpPr>
        <p:spPr>
          <a:xfrm>
            <a:off x="790574" y="4649820"/>
            <a:ext cx="9269444" cy="1763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Decision tree classifier is better that Logistic but, the recall for “Yes” is low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806ED8-CD83-1F4D-36C1-2E156D38874B}"/>
              </a:ext>
            </a:extLst>
          </p:cNvPr>
          <p:cNvCxnSpPr/>
          <p:nvPr/>
        </p:nvCxnSpPr>
        <p:spPr>
          <a:xfrm>
            <a:off x="10612873" y="1254869"/>
            <a:ext cx="0" cy="49611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A2F4A42-9A7E-CB89-92AC-24ABDBFF99E0}"/>
              </a:ext>
            </a:extLst>
          </p:cNvPr>
          <p:cNvSpPr txBox="1"/>
          <p:nvPr/>
        </p:nvSpPr>
        <p:spPr>
          <a:xfrm>
            <a:off x="10768526" y="2754389"/>
            <a:ext cx="1274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Until </a:t>
            </a:r>
          </a:p>
          <a:p>
            <a:r>
              <a:rPr lang="en-US" dirty="0"/>
              <a:t>Now </a:t>
            </a:r>
          </a:p>
          <a:p>
            <a:r>
              <a:rPr lang="en-US" dirty="0"/>
              <a:t>Best Model is :</a:t>
            </a:r>
          </a:p>
          <a:p>
            <a:r>
              <a:rPr lang="en-US" dirty="0">
                <a:solidFill>
                  <a:srgbClr val="05C7F2"/>
                </a:solidFill>
              </a:rPr>
              <a:t>Decision Tree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2349008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DDC30-57D9-091D-229A-B04AD6A10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7167E4-78D3-625E-2138-D0E2D817B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70" y="1271241"/>
            <a:ext cx="9437447" cy="29919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B0B71B-EA80-2D90-CE70-F3CC63BE0676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6AAD8F0-8179-67FA-4029-C7DFA44B4C4C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en-US" sz="235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A630D5-9BBC-3067-A0DD-C07B0E315712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F8CDABE-1EE9-5ED5-1CC6-02C38FA8B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669EEA-1436-E3AB-C908-538335D1C98B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2A0C9C-739F-B4FC-CCC7-456F2CDEAE78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2CE242C9-D91C-3823-7864-1B6A561309FD}"/>
              </a:ext>
            </a:extLst>
          </p:cNvPr>
          <p:cNvSpPr txBox="1">
            <a:spLocks/>
          </p:cNvSpPr>
          <p:nvPr/>
        </p:nvSpPr>
        <p:spPr>
          <a:xfrm>
            <a:off x="934008" y="798"/>
            <a:ext cx="889748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dirty="0"/>
              <a:t>RANDOM FOREST CLASSIFIER</a:t>
            </a:r>
            <a:endParaRPr lang="en-US" sz="23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78B3A-36D7-805A-F11D-117D848EF987}"/>
              </a:ext>
            </a:extLst>
          </p:cNvPr>
          <p:cNvSpPr txBox="1"/>
          <p:nvPr/>
        </p:nvSpPr>
        <p:spPr>
          <a:xfrm>
            <a:off x="790574" y="4649820"/>
            <a:ext cx="9269444" cy="1763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Random forest classifier’s recall for “Yes” is low. And by ROC-AUC Curve we can tell that the model is not able to differentiate between the classes.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C7DC93-C0D6-ED85-3AE0-B73058C027DB}"/>
              </a:ext>
            </a:extLst>
          </p:cNvPr>
          <p:cNvCxnSpPr/>
          <p:nvPr/>
        </p:nvCxnSpPr>
        <p:spPr>
          <a:xfrm>
            <a:off x="10612873" y="1254869"/>
            <a:ext cx="0" cy="49611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FAB23D8-1FDB-5637-E80E-A6DD44905B78}"/>
              </a:ext>
            </a:extLst>
          </p:cNvPr>
          <p:cNvSpPr txBox="1"/>
          <p:nvPr/>
        </p:nvSpPr>
        <p:spPr>
          <a:xfrm>
            <a:off x="10768526" y="2754389"/>
            <a:ext cx="12743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Until </a:t>
            </a:r>
          </a:p>
          <a:p>
            <a:r>
              <a:rPr lang="en-US" dirty="0"/>
              <a:t>Now </a:t>
            </a:r>
          </a:p>
          <a:p>
            <a:r>
              <a:rPr lang="en-US" dirty="0"/>
              <a:t>Best Model is :</a:t>
            </a:r>
          </a:p>
          <a:p>
            <a:r>
              <a:rPr lang="en-US" dirty="0">
                <a:solidFill>
                  <a:srgbClr val="05C7F2"/>
                </a:solidFill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405124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9164A-785F-9D3E-E0A2-CE50714F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525F60-F5B6-CE8F-FB18-278967CDC58C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D3FFF0A-5B83-0AEF-B014-4AEFF2327FB5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en-US" sz="235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E58586-07E1-1B2A-9A68-870E2D10FB00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47FC49-E715-2302-7153-F2FE14D4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6C7BD98-06A4-8994-7D7D-20429E8CEFC0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761973-C221-23B7-48F6-83B6FF33A557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5EAE40F8-9456-1233-7666-E5C836B72505}"/>
              </a:ext>
            </a:extLst>
          </p:cNvPr>
          <p:cNvSpPr txBox="1">
            <a:spLocks/>
          </p:cNvSpPr>
          <p:nvPr/>
        </p:nvSpPr>
        <p:spPr>
          <a:xfrm>
            <a:off x="934008" y="798"/>
            <a:ext cx="889748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dirty="0"/>
              <a:t>XG BOOST CLASSIFIER</a:t>
            </a:r>
            <a:endParaRPr lang="en-US" sz="23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B8369B-AF9C-0F32-B784-89EE03D3F351}"/>
              </a:ext>
            </a:extLst>
          </p:cNvPr>
          <p:cNvSpPr txBox="1"/>
          <p:nvPr/>
        </p:nvSpPr>
        <p:spPr>
          <a:xfrm>
            <a:off x="790574" y="4649820"/>
            <a:ext cx="9269444" cy="1763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XG Boost classifier is same like Logistic regression. Can not able to classify between “Yes” and “No”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9D332F-AC5F-BA1B-1710-A583DF295F27}"/>
              </a:ext>
            </a:extLst>
          </p:cNvPr>
          <p:cNvCxnSpPr/>
          <p:nvPr/>
        </p:nvCxnSpPr>
        <p:spPr>
          <a:xfrm>
            <a:off x="10612873" y="1254869"/>
            <a:ext cx="0" cy="49611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EDF15E-D67D-2132-4B9B-ACEAAB5AE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1259073"/>
            <a:ext cx="9418663" cy="2991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A13F1D-7A42-44C6-7158-2859C9CA391B}"/>
              </a:ext>
            </a:extLst>
          </p:cNvPr>
          <p:cNvSpPr txBox="1"/>
          <p:nvPr/>
        </p:nvSpPr>
        <p:spPr>
          <a:xfrm>
            <a:off x="10768526" y="2754389"/>
            <a:ext cx="12743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Until </a:t>
            </a:r>
          </a:p>
          <a:p>
            <a:r>
              <a:rPr lang="en-US" dirty="0"/>
              <a:t>Now </a:t>
            </a:r>
          </a:p>
          <a:p>
            <a:r>
              <a:rPr lang="en-US" dirty="0"/>
              <a:t>Best Model is :</a:t>
            </a:r>
          </a:p>
          <a:p>
            <a:r>
              <a:rPr lang="en-US" dirty="0">
                <a:solidFill>
                  <a:srgbClr val="05C7F2"/>
                </a:solidFill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7683719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A60BF76A-1499-1936-2B1E-1C7EA3FF36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3694407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B06ABA8E-6444-41A1-A8A5-90530A40B087}">
                    <psuz:zmPr id="{381297E3-CEF5-4B1A-9B4A-87CE5FB6C3E3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AAE36C6-AEC5-45F7-A2DD-C3D57B8F4A71}">
                    <psuz:zmPr id="{486D2BDA-01D5-4DD9-9D8D-CB8150C7DBCD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4480FE9-F6BE-47A7-8C27-D6FC490863FA}">
                    <psuz:zmPr id="{9FFC3D2E-FC31-456E-A3B6-DBFA4724E315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FB9017C-8B3E-4A12-AE61-07B840E811BC}">
                    <psuz:zmPr id="{9C43EB2B-6C38-4896-BBD6-A038D8C2B86F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48B275E-FBD7-4552-B4B7-F243D22DC4F3}">
                    <psuz:zmPr id="{7CFC23D2-C10A-4718-BAEE-2F572B4B7B6B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90A3A10-3638-46D6-B0BB-1872F71B2BDE}">
                    <psuz:zmPr id="{605742D0-413C-4E6C-B345-0F7657A4E1BB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A60BF76A-1499-1936-2B1E-1C7EA3FF366A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Picture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Picture 12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3" name="Picture 13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4" name="Picture 14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1EFBCCF-3BC6-2BAB-A02B-C6AA788F55A5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E13E2A-4F86-E3C6-7E32-2966E030D84A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dirty="0"/>
              <a:t>SUMMARY</a:t>
            </a:r>
            <a:endParaRPr lang="en-US" sz="4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6864C5-F22C-E62B-ECFF-E97D773E2C0E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823E5A-AFCD-7E75-37F2-FD9E4CD26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F518BD-449D-CEC8-2590-DC1AA2551D78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880C30-C801-9CD1-4340-E856CF14DDB6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99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A6005-F94C-DF4A-B3B0-0D6527165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9A7F82-5DDD-7650-0FFF-370E09C1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46" y="1216321"/>
            <a:ext cx="9418663" cy="29978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2755DA2-6327-674A-2A31-64D877E2B7BA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F990452-6AFF-4C77-4D8D-07C96B6D51FB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en-US" sz="235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617BCA-2C51-9B79-E6FB-05226A39649A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871448F-1437-331B-5A38-773C1899F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4D7463-20AA-C00D-3C0A-BBAB2E66F3CA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EA6489-8057-A464-7224-09B115022F2F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73982ADB-30FC-6D2C-6499-A2B962535EBD}"/>
              </a:ext>
            </a:extLst>
          </p:cNvPr>
          <p:cNvSpPr txBox="1">
            <a:spLocks/>
          </p:cNvSpPr>
          <p:nvPr/>
        </p:nvSpPr>
        <p:spPr>
          <a:xfrm>
            <a:off x="934008" y="798"/>
            <a:ext cx="889748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dirty="0"/>
              <a:t>LOGISTIC REGRESSION</a:t>
            </a:r>
            <a:endParaRPr lang="en-US" sz="23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C8A6F1-EC92-8DF1-EEC5-3516CE6B9F8F}"/>
              </a:ext>
            </a:extLst>
          </p:cNvPr>
          <p:cNvSpPr txBox="1"/>
          <p:nvPr/>
        </p:nvSpPr>
        <p:spPr>
          <a:xfrm>
            <a:off x="790574" y="4649820"/>
            <a:ext cx="9269444" cy="1763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This logistic regression is done by using weights for each class. </a:t>
            </a:r>
          </a:p>
          <a:p>
            <a:pPr marL="0" indent="0">
              <a:buNone/>
            </a:pPr>
            <a:r>
              <a:rPr lang="en-US" dirty="0"/>
              <a:t>weights - { “No” : 1, “Yes” : 1.3 }</a:t>
            </a:r>
          </a:p>
          <a:p>
            <a:pPr marL="0" indent="0">
              <a:buNone/>
            </a:pPr>
            <a:r>
              <a:rPr lang="en-US" dirty="0"/>
              <a:t>It is same as regular logistic regression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366433-4178-1834-93B2-ECDCF63BD86C}"/>
              </a:ext>
            </a:extLst>
          </p:cNvPr>
          <p:cNvCxnSpPr/>
          <p:nvPr/>
        </p:nvCxnSpPr>
        <p:spPr>
          <a:xfrm>
            <a:off x="10612873" y="1254869"/>
            <a:ext cx="0" cy="49611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77D0FA-A79F-5C57-FA26-4679D39D479D}"/>
              </a:ext>
            </a:extLst>
          </p:cNvPr>
          <p:cNvSpPr txBox="1"/>
          <p:nvPr/>
        </p:nvSpPr>
        <p:spPr>
          <a:xfrm>
            <a:off x="10768526" y="2754389"/>
            <a:ext cx="12743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Until </a:t>
            </a:r>
          </a:p>
          <a:p>
            <a:r>
              <a:rPr lang="en-US" dirty="0"/>
              <a:t>Now </a:t>
            </a:r>
          </a:p>
          <a:p>
            <a:r>
              <a:rPr lang="en-US" dirty="0"/>
              <a:t>Best Model is :</a:t>
            </a:r>
          </a:p>
          <a:p>
            <a:r>
              <a:rPr lang="en-US" dirty="0">
                <a:solidFill>
                  <a:srgbClr val="05C7F2"/>
                </a:solidFill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2320950983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3E3E0-A4CE-B595-0956-A2A242D86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838214-3BAE-DE77-DA62-0FC57A8AFE81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7C0228F-D5A8-935C-5C67-081F8CF46CE2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en-US" sz="235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A47A6B-B468-6688-1FF5-9E5AE958CF3A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586838-C1C4-EAFA-10A3-B0F0757E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FCAEACC-4108-8B19-2B6B-2A8A4F1BB43A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F767A5-EE31-082B-4417-2C159B579B94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02AAB85D-3D5A-E0A0-871A-E4BC8A7E7F7C}"/>
              </a:ext>
            </a:extLst>
          </p:cNvPr>
          <p:cNvSpPr txBox="1">
            <a:spLocks/>
          </p:cNvSpPr>
          <p:nvPr/>
        </p:nvSpPr>
        <p:spPr>
          <a:xfrm>
            <a:off x="934008" y="798"/>
            <a:ext cx="889748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dirty="0"/>
              <a:t>LOGISTIC REGRESSION</a:t>
            </a:r>
            <a:endParaRPr lang="en-US" sz="23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1EF745-7932-1883-AD58-9BD7FE29E4CD}"/>
              </a:ext>
            </a:extLst>
          </p:cNvPr>
          <p:cNvSpPr txBox="1"/>
          <p:nvPr/>
        </p:nvSpPr>
        <p:spPr>
          <a:xfrm>
            <a:off x="790574" y="4649820"/>
            <a:ext cx="9269444" cy="1763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This logistic regression is done by using weights for each class. </a:t>
            </a:r>
          </a:p>
          <a:p>
            <a:pPr marL="0" indent="0">
              <a:buNone/>
            </a:pPr>
            <a:r>
              <a:rPr lang="en-US" dirty="0"/>
              <a:t>weights - { “No” : 1, “Yes” : 1.2 }</a:t>
            </a:r>
          </a:p>
          <a:p>
            <a:pPr marL="0" indent="0">
              <a:buNone/>
            </a:pPr>
            <a:r>
              <a:rPr lang="en-US" dirty="0"/>
              <a:t>This is better that all models. The recall scores are higher than all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B8AB15-5DE1-905E-2860-36D219B6184A}"/>
              </a:ext>
            </a:extLst>
          </p:cNvPr>
          <p:cNvCxnSpPr/>
          <p:nvPr/>
        </p:nvCxnSpPr>
        <p:spPr>
          <a:xfrm>
            <a:off x="10612873" y="1254869"/>
            <a:ext cx="0" cy="49611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855C466-B53F-BAF8-55F5-2AD640871724}"/>
              </a:ext>
            </a:extLst>
          </p:cNvPr>
          <p:cNvSpPr txBox="1"/>
          <p:nvPr/>
        </p:nvSpPr>
        <p:spPr>
          <a:xfrm>
            <a:off x="10768526" y="2754389"/>
            <a:ext cx="1274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Until </a:t>
            </a:r>
          </a:p>
          <a:p>
            <a:r>
              <a:rPr lang="en-US" dirty="0"/>
              <a:t>Now </a:t>
            </a:r>
          </a:p>
          <a:p>
            <a:r>
              <a:rPr lang="en-US" dirty="0"/>
              <a:t>Best Model is :</a:t>
            </a:r>
          </a:p>
          <a:p>
            <a:r>
              <a:rPr lang="en-US" dirty="0">
                <a:solidFill>
                  <a:srgbClr val="05C7F2"/>
                </a:solidFill>
              </a:rPr>
              <a:t>Logistic</a:t>
            </a:r>
          </a:p>
          <a:p>
            <a:r>
              <a:rPr lang="en-US" dirty="0">
                <a:solidFill>
                  <a:srgbClr val="05C7F2"/>
                </a:solidFill>
              </a:rPr>
              <a:t>Reg with weights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7A694-602E-9E75-9B6F-E9470790E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44" y="1212938"/>
            <a:ext cx="9418663" cy="298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22221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898E2-5A12-1A20-FCF5-7EC95FEA4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FF6146E-4595-6C83-0CF8-EF4A32F5EBFF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368B951-7978-7244-AFC7-713CF693E2CD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en-US" sz="235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CD7B34-385A-8647-783C-7E123CC78FE8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A296614-5B44-CFE3-F5A5-9422C1FC6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2BDCF2-1968-5FD5-FD58-82944D955F06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2BF273-03BD-16D3-4BAD-BA78EE59D257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64CB001-FC8B-76C7-14E7-FE2A8DEFC57D}"/>
              </a:ext>
            </a:extLst>
          </p:cNvPr>
          <p:cNvSpPr txBox="1">
            <a:spLocks/>
          </p:cNvSpPr>
          <p:nvPr/>
        </p:nvSpPr>
        <p:spPr>
          <a:xfrm>
            <a:off x="934008" y="798"/>
            <a:ext cx="889748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dirty="0"/>
              <a:t>VOTING CLASSIFIER</a:t>
            </a:r>
            <a:endParaRPr lang="en-US" sz="23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B078FA-6B49-2851-E6EF-CAE598521851}"/>
              </a:ext>
            </a:extLst>
          </p:cNvPr>
          <p:cNvSpPr txBox="1"/>
          <p:nvPr/>
        </p:nvSpPr>
        <p:spPr>
          <a:xfrm>
            <a:off x="790574" y="4649820"/>
            <a:ext cx="9269444" cy="1763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This model is not able to differentiate among classes same as Basic Logistic Regression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0D51F9-F72A-C737-27FD-A2FEC92609EA}"/>
              </a:ext>
            </a:extLst>
          </p:cNvPr>
          <p:cNvCxnSpPr/>
          <p:nvPr/>
        </p:nvCxnSpPr>
        <p:spPr>
          <a:xfrm>
            <a:off x="10612873" y="1254869"/>
            <a:ext cx="0" cy="49611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92B4D9C-F3B0-8F8A-BC23-FBF488DA7E07}"/>
              </a:ext>
            </a:extLst>
          </p:cNvPr>
          <p:cNvSpPr txBox="1"/>
          <p:nvPr/>
        </p:nvSpPr>
        <p:spPr>
          <a:xfrm>
            <a:off x="10768526" y="2754389"/>
            <a:ext cx="1274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Until </a:t>
            </a:r>
          </a:p>
          <a:p>
            <a:r>
              <a:rPr lang="en-US" dirty="0"/>
              <a:t>Now </a:t>
            </a:r>
          </a:p>
          <a:p>
            <a:r>
              <a:rPr lang="en-US" dirty="0"/>
              <a:t>Best Model is :</a:t>
            </a:r>
          </a:p>
          <a:p>
            <a:r>
              <a:rPr lang="en-US" dirty="0">
                <a:solidFill>
                  <a:srgbClr val="05C7F2"/>
                </a:solidFill>
              </a:rPr>
              <a:t>Logistic</a:t>
            </a:r>
          </a:p>
          <a:p>
            <a:r>
              <a:rPr lang="en-US" dirty="0">
                <a:solidFill>
                  <a:srgbClr val="05C7F2"/>
                </a:solidFill>
              </a:rPr>
              <a:t>Reg with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C6390-F6E0-AAFF-138B-D950BE3EF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38" y="1251280"/>
            <a:ext cx="9418663" cy="277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10265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8346B-B2FE-6823-9C2F-E24641639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852AC96-8951-287E-0D77-B1C83653EA8A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B12291D-99EC-751D-6CB5-3EFB6688E5A6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en-US" sz="235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1841C3-E675-C7D1-A7B3-A57AAE98FB2B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3ACEE80-6A06-CBC7-888C-1100F8453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D4409D-C956-66D1-A731-3B9A5C945353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FA7A5-7394-8EE0-B797-2310787D535D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BDF1FE17-69D1-C03B-9552-7A51EAC3791C}"/>
              </a:ext>
            </a:extLst>
          </p:cNvPr>
          <p:cNvSpPr txBox="1">
            <a:spLocks/>
          </p:cNvSpPr>
          <p:nvPr/>
        </p:nvSpPr>
        <p:spPr>
          <a:xfrm>
            <a:off x="934008" y="798"/>
            <a:ext cx="889748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dirty="0"/>
              <a:t>XGB WITH SMOTE</a:t>
            </a:r>
            <a:endParaRPr lang="en-US" sz="23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63E679-7674-3610-8D18-726DEA7297C7}"/>
              </a:ext>
            </a:extLst>
          </p:cNvPr>
          <p:cNvSpPr txBox="1"/>
          <p:nvPr/>
        </p:nvSpPr>
        <p:spPr>
          <a:xfrm>
            <a:off x="790574" y="4649820"/>
            <a:ext cx="9269444" cy="1763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This model is not able to differentiate among classes but better than Basic Logistic Regression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A2885E-0065-3A40-660E-2A46B278D8DD}"/>
              </a:ext>
            </a:extLst>
          </p:cNvPr>
          <p:cNvCxnSpPr/>
          <p:nvPr/>
        </p:nvCxnSpPr>
        <p:spPr>
          <a:xfrm>
            <a:off x="10612873" y="1254869"/>
            <a:ext cx="0" cy="49611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7FE72A9-0230-92A4-7A77-99217A4A094A}"/>
              </a:ext>
            </a:extLst>
          </p:cNvPr>
          <p:cNvSpPr txBox="1"/>
          <p:nvPr/>
        </p:nvSpPr>
        <p:spPr>
          <a:xfrm>
            <a:off x="10768526" y="2754389"/>
            <a:ext cx="1274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Until </a:t>
            </a:r>
          </a:p>
          <a:p>
            <a:r>
              <a:rPr lang="en-US" dirty="0"/>
              <a:t>Now </a:t>
            </a:r>
          </a:p>
          <a:p>
            <a:r>
              <a:rPr lang="en-US" dirty="0"/>
              <a:t>Best Model is :</a:t>
            </a:r>
          </a:p>
          <a:p>
            <a:r>
              <a:rPr lang="en-US" dirty="0">
                <a:solidFill>
                  <a:srgbClr val="05C7F2"/>
                </a:solidFill>
              </a:rPr>
              <a:t>Logistic</a:t>
            </a:r>
          </a:p>
          <a:p>
            <a:r>
              <a:rPr lang="en-US" dirty="0">
                <a:solidFill>
                  <a:srgbClr val="05C7F2"/>
                </a:solidFill>
              </a:rPr>
              <a:t>Reg with weights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1AEF58-E4F1-F5E9-1394-2A705AECB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32" y="1195099"/>
            <a:ext cx="9418664" cy="298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45322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BE5A5-DD80-205E-9299-2F2766E61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7D517A5-2354-513B-F398-501033C1B06A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096F402-4D43-A67C-EA33-822F7EE479C7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en-US" sz="235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B58138-C408-3E94-C273-EE7135217744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C254047-7120-705B-EF3D-B9B69792D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4A3C6FA-05C9-375C-CF71-F5D39D527DD5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002238-9E76-DC7F-B58B-8618FE24ADB9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41002495-3867-68BF-E01B-B6D60C9E4713}"/>
              </a:ext>
            </a:extLst>
          </p:cNvPr>
          <p:cNvSpPr txBox="1">
            <a:spLocks/>
          </p:cNvSpPr>
          <p:nvPr/>
        </p:nvSpPr>
        <p:spPr>
          <a:xfrm>
            <a:off x="934008" y="798"/>
            <a:ext cx="889748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dirty="0"/>
              <a:t>ADVANCE MODELS</a:t>
            </a:r>
            <a:endParaRPr lang="en-US" sz="235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ACF5EB-D44F-778A-036B-5D11236FA284}"/>
              </a:ext>
            </a:extLst>
          </p:cNvPr>
          <p:cNvCxnSpPr/>
          <p:nvPr/>
        </p:nvCxnSpPr>
        <p:spPr>
          <a:xfrm>
            <a:off x="10612873" y="1254869"/>
            <a:ext cx="0" cy="49611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1B96BBB-DC33-4B7A-3DB2-68E95F0AD090}"/>
              </a:ext>
            </a:extLst>
          </p:cNvPr>
          <p:cNvSpPr txBox="1"/>
          <p:nvPr/>
        </p:nvSpPr>
        <p:spPr>
          <a:xfrm>
            <a:off x="10768526" y="2754389"/>
            <a:ext cx="1274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Until </a:t>
            </a:r>
          </a:p>
          <a:p>
            <a:r>
              <a:rPr lang="en-US" dirty="0"/>
              <a:t>Now </a:t>
            </a:r>
          </a:p>
          <a:p>
            <a:r>
              <a:rPr lang="en-US" dirty="0"/>
              <a:t>Best Model is :</a:t>
            </a:r>
          </a:p>
          <a:p>
            <a:r>
              <a:rPr lang="en-US" dirty="0">
                <a:solidFill>
                  <a:srgbClr val="05C7F2"/>
                </a:solidFill>
              </a:rPr>
              <a:t>Logistic</a:t>
            </a:r>
          </a:p>
          <a:p>
            <a:r>
              <a:rPr lang="en-US" dirty="0">
                <a:solidFill>
                  <a:srgbClr val="05C7F2"/>
                </a:solidFill>
              </a:rPr>
              <a:t>Reg with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9AC22-92CF-9E6B-E5A5-B1A3315AF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470" y="1495677"/>
            <a:ext cx="7215544" cy="2288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7E0A47-C4E8-06AA-790C-1658857A5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122" y="3927592"/>
            <a:ext cx="7206892" cy="2288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9FBDB2-22AF-A298-A42B-867613957184}"/>
              </a:ext>
            </a:extLst>
          </p:cNvPr>
          <p:cNvSpPr txBox="1"/>
          <p:nvPr/>
        </p:nvSpPr>
        <p:spPr>
          <a:xfrm>
            <a:off x="1025947" y="2316702"/>
            <a:ext cx="1274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SGD</a:t>
            </a:r>
          </a:p>
          <a:p>
            <a:r>
              <a:rPr lang="en-US" dirty="0"/>
              <a:t>Classifier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097B16-617E-F86F-7CCD-CE7E74BC8224}"/>
              </a:ext>
            </a:extLst>
          </p:cNvPr>
          <p:cNvSpPr txBox="1"/>
          <p:nvPr/>
        </p:nvSpPr>
        <p:spPr>
          <a:xfrm>
            <a:off x="1025947" y="4748617"/>
            <a:ext cx="1274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  <a:p>
            <a:r>
              <a:rPr lang="en-US" dirty="0"/>
              <a:t>GBM</a:t>
            </a:r>
          </a:p>
        </p:txBody>
      </p:sp>
    </p:spTree>
    <p:extLst>
      <p:ext uri="{BB962C8B-B14F-4D97-AF65-F5344CB8AC3E}">
        <p14:creationId xmlns:p14="http://schemas.microsoft.com/office/powerpoint/2010/main" val="3394143196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613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FD0A-0334-3486-ED89-B5B77B27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137" y="413464"/>
            <a:ext cx="11515725" cy="763586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Base Model</a:t>
            </a:r>
            <a:endParaRPr lang="en-IN" sz="4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30B93-3432-C4F1-CBAA-A20219B76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137" y="1340561"/>
            <a:ext cx="5757863" cy="4974513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We have use “Logistic Regression” is a base model. It gave 67% accuracy, but the model failed to detect class 1 datapoints in test data.</a:t>
            </a:r>
          </a:p>
          <a:p>
            <a:pPr algn="l">
              <a:lnSpc>
                <a:spcPct val="15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Possible Reasons for failing of algorithm: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Class Imbalance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Insufficient Features 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Model Limitations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BE6502-7A74-83A4-D0B0-D9450E971996}"/>
              </a:ext>
            </a:extLst>
          </p:cNvPr>
          <p:cNvSpPr/>
          <p:nvPr/>
        </p:nvSpPr>
        <p:spPr>
          <a:xfrm>
            <a:off x="6819901" y="1008975"/>
            <a:ext cx="5037137" cy="137227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A74784-224B-7FCB-AE8F-E8471D53DED6}"/>
              </a:ext>
            </a:extLst>
          </p:cNvPr>
          <p:cNvSpPr txBox="1"/>
          <p:nvPr/>
        </p:nvSpPr>
        <p:spPr>
          <a:xfrm>
            <a:off x="6915151" y="100897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&lt;.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code&gt;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B65FE2-5738-345A-6D7B-DCFA4EE18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493" y="72075"/>
            <a:ext cx="1294130" cy="5765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A9F0E1-6CC0-E541-DF9D-53A4C259150F}"/>
              </a:ext>
            </a:extLst>
          </p:cNvPr>
          <p:cNvSpPr/>
          <p:nvPr/>
        </p:nvSpPr>
        <p:spPr>
          <a:xfrm>
            <a:off x="10536872" y="72075"/>
            <a:ext cx="45719" cy="576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C2DFED-45AE-2BE5-FF37-2868C6E3DF50}"/>
              </a:ext>
            </a:extLst>
          </p:cNvPr>
          <p:cNvSpPr txBox="1"/>
          <p:nvPr/>
        </p:nvSpPr>
        <p:spPr>
          <a:xfrm>
            <a:off x="9892702" y="98755"/>
            <a:ext cx="644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 ExtraLight" pitchFamily="2" charset="0"/>
              </a:rPr>
              <a:t>Team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endParaRPr lang="en-I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E3C2C-5416-C0CF-5924-35CC11FF0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275" y="3847912"/>
            <a:ext cx="5033962" cy="182540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CACB792-62B2-81B8-ABB6-1B6F56288987}"/>
              </a:ext>
            </a:extLst>
          </p:cNvPr>
          <p:cNvSpPr txBox="1">
            <a:spLocks/>
          </p:cNvSpPr>
          <p:nvPr/>
        </p:nvSpPr>
        <p:spPr>
          <a:xfrm>
            <a:off x="6747306" y="3177337"/>
            <a:ext cx="3301469" cy="638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u="sng" dirty="0">
                <a:solidFill>
                  <a:schemeClr val="bg2">
                    <a:lumMod val="50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Classification Report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322B3-7CB9-043F-AEFA-2A0C784F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37" y="4938864"/>
            <a:ext cx="4372339" cy="57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5647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FD0A-0334-3486-ED89-B5B77B27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137" y="413464"/>
            <a:ext cx="11515725" cy="763586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Works to be done:</a:t>
            </a:r>
            <a:endParaRPr lang="en-IN" sz="4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30B93-3432-C4F1-CBAA-A20219B76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137" y="1340561"/>
            <a:ext cx="5757863" cy="4974513"/>
          </a:xfrm>
        </p:spPr>
        <p:txBody>
          <a:bodyPr>
            <a:normAutofit lnSpcReduction="10000"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Will check if this data is satisfying the assumption of Linear Regression?</a:t>
            </a: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Linearity</a:t>
            </a: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Independence of Residuals</a:t>
            </a: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Homoscedasticity</a:t>
            </a: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Normality of Residuals</a:t>
            </a: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No Multicollinearity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Will do statistical tests to know which feature is important to predict target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Will do PCA to make sure there is no Multicollinearity.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Will do transformation on Numerical features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B65FE2-5738-345A-6D7B-DCFA4EE1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493" y="72075"/>
            <a:ext cx="1294130" cy="5765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A9F0E1-6CC0-E541-DF9D-53A4C259150F}"/>
              </a:ext>
            </a:extLst>
          </p:cNvPr>
          <p:cNvSpPr/>
          <p:nvPr/>
        </p:nvSpPr>
        <p:spPr>
          <a:xfrm>
            <a:off x="10536872" y="72075"/>
            <a:ext cx="45719" cy="576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C2DFED-45AE-2BE5-FF37-2868C6E3DF50}"/>
              </a:ext>
            </a:extLst>
          </p:cNvPr>
          <p:cNvSpPr txBox="1"/>
          <p:nvPr/>
        </p:nvSpPr>
        <p:spPr>
          <a:xfrm>
            <a:off x="9892702" y="98755"/>
            <a:ext cx="644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 ExtraLight" pitchFamily="2" charset="0"/>
              </a:rPr>
              <a:t>Team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endParaRPr lang="en-I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35BEC9-3932-9524-3256-464FBC4C5854}"/>
              </a:ext>
            </a:extLst>
          </p:cNvPr>
          <p:cNvSpPr txBox="1">
            <a:spLocks/>
          </p:cNvSpPr>
          <p:nvPr/>
        </p:nvSpPr>
        <p:spPr>
          <a:xfrm>
            <a:off x="6102082" y="1338958"/>
            <a:ext cx="5757863" cy="4974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+mj-lt"/>
              <a:buAutoNum type="arabicPeriod" startAt="5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Will do hyperparameter tunning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5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Will check is this data performs better in clustering rather that classification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5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Will try various other classification algorithms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5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Will to feature engineering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5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Will make this whole algorithm dynamic using OOPs – (Pipeline)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5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ea typeface="Verdana" panose="020B060403050404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670207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C90C212-BFAA-F283-4FCC-EF9FE4A13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" b="37582"/>
          <a:stretch/>
        </p:blipFill>
        <p:spPr>
          <a:xfrm>
            <a:off x="0" y="3446583"/>
            <a:ext cx="12192000" cy="3778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28D43D-4138-DAAA-CA82-9DFCD9726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3" b="37935"/>
          <a:stretch/>
        </p:blipFill>
        <p:spPr>
          <a:xfrm>
            <a:off x="0" y="3441555"/>
            <a:ext cx="12192000" cy="377817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EB5F741-DAF3-F64C-3C9E-43E97E2EBE5B}"/>
              </a:ext>
            </a:extLst>
          </p:cNvPr>
          <p:cNvSpPr/>
          <p:nvPr/>
        </p:nvSpPr>
        <p:spPr>
          <a:xfrm>
            <a:off x="1" y="3446583"/>
            <a:ext cx="12191999" cy="378320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ECE352-8F5D-8D13-EC7E-396371F65B9A}"/>
              </a:ext>
            </a:extLst>
          </p:cNvPr>
          <p:cNvGrpSpPr/>
          <p:nvPr/>
        </p:nvGrpSpPr>
        <p:grpSpPr>
          <a:xfrm>
            <a:off x="425852" y="4830206"/>
            <a:ext cx="7077664" cy="996208"/>
            <a:chOff x="4681227" y="4784608"/>
            <a:chExt cx="7077664" cy="99620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AB65FE2-5738-345A-6D7B-DCFA4EE18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1227" y="4897991"/>
              <a:ext cx="1912275" cy="85198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A9F0E1-6CC0-E541-DF9D-53A4C259150F}"/>
                </a:ext>
              </a:extLst>
            </p:cNvPr>
            <p:cNvSpPr/>
            <p:nvPr/>
          </p:nvSpPr>
          <p:spPr>
            <a:xfrm>
              <a:off x="6653549" y="4859615"/>
              <a:ext cx="45719" cy="8272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8A8E865-3738-D562-74BD-6415A7DC3B8B}"/>
                </a:ext>
              </a:extLst>
            </p:cNvPr>
            <p:cNvGrpSpPr/>
            <p:nvPr/>
          </p:nvGrpSpPr>
          <p:grpSpPr>
            <a:xfrm>
              <a:off x="6758873" y="4784608"/>
              <a:ext cx="5000018" cy="996208"/>
              <a:chOff x="354183" y="1650535"/>
              <a:chExt cx="5000018" cy="99620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A00CA4C-DD46-706C-708D-85AC795745F2}"/>
                  </a:ext>
                </a:extLst>
              </p:cNvPr>
              <p:cNvGrpSpPr/>
              <p:nvPr/>
            </p:nvGrpSpPr>
            <p:grpSpPr>
              <a:xfrm>
                <a:off x="354183" y="1650535"/>
                <a:ext cx="5000018" cy="767848"/>
                <a:chOff x="354183" y="1489374"/>
                <a:chExt cx="5000018" cy="767848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B02B4F35-825B-CB30-D16B-59D5F8CE0A31}"/>
                    </a:ext>
                  </a:extLst>
                </p:cNvPr>
                <p:cNvGrpSpPr/>
                <p:nvPr/>
              </p:nvGrpSpPr>
              <p:grpSpPr>
                <a:xfrm>
                  <a:off x="354183" y="1602757"/>
                  <a:ext cx="5000018" cy="654465"/>
                  <a:chOff x="622570" y="1828800"/>
                  <a:chExt cx="5000018" cy="654465"/>
                </a:xfrm>
              </p:grpSpPr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304447F-5938-D3F0-A499-EE729C21AAB4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70" y="1828800"/>
                    <a:ext cx="169629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TeamONE</a:t>
                    </a:r>
                    <a:endParaRPr lang="en-IN" sz="2400" dirty="0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28C5FF0-BD57-475D-C172-120A0F394B5E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70" y="2175488"/>
                    <a:ext cx="50000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Dileep, Praneeth, Sreekar, </a:t>
                    </a:r>
                    <a:r>
                      <a:rPr lang="en-IN" sz="1400" dirty="0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Ghouse</a:t>
                    </a:r>
                  </a:p>
                </p:txBody>
              </p:sp>
            </p:grp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7DE148C-97B6-4E1B-8735-92D067194E87}"/>
                    </a:ext>
                  </a:extLst>
                </p:cNvPr>
                <p:cNvSpPr txBox="1"/>
                <p:nvPr/>
              </p:nvSpPr>
              <p:spPr>
                <a:xfrm>
                  <a:off x="354183" y="1489374"/>
                  <a:ext cx="500001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1">
                          <a:lumMod val="85000"/>
                        </a:schemeClr>
                      </a:solidFill>
                    </a:rPr>
                    <a:t>PGPDSE – </a:t>
                  </a:r>
                  <a:r>
                    <a:rPr lang="en-US" sz="1000" dirty="0" err="1">
                      <a:solidFill>
                        <a:schemeClr val="bg1">
                          <a:lumMod val="85000"/>
                        </a:schemeClr>
                      </a:solidFill>
                    </a:rPr>
                    <a:t>Hyd</a:t>
                  </a:r>
                  <a:r>
                    <a:rPr lang="en-US" sz="1000" dirty="0">
                      <a:solidFill>
                        <a:schemeClr val="bg1">
                          <a:lumMod val="85000"/>
                        </a:schemeClr>
                      </a:solidFill>
                    </a:rPr>
                    <a:t>, Mar’24</a:t>
                  </a:r>
                  <a:endParaRPr lang="en-IN" sz="10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DDDD79-25CC-81D5-97F6-5BAF421EDE09}"/>
                  </a:ext>
                </a:extLst>
              </p:cNvPr>
              <p:cNvSpPr txBox="1"/>
              <p:nvPr/>
            </p:nvSpPr>
            <p:spPr>
              <a:xfrm>
                <a:off x="354183" y="2338966"/>
                <a:ext cx="50000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Mentored by - Ankush Bansal</a:t>
                </a:r>
                <a:endParaRPr lang="en-IN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914B685-39B2-A38A-F8B4-BC920E016FC9}"/>
              </a:ext>
            </a:extLst>
          </p:cNvPr>
          <p:cNvSpPr txBox="1"/>
          <p:nvPr/>
        </p:nvSpPr>
        <p:spPr>
          <a:xfrm>
            <a:off x="2503498" y="2035737"/>
            <a:ext cx="70424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Session is open for Questions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2491A9A-3B57-AD3A-9979-B3B901335F14}"/>
              </a:ext>
            </a:extLst>
          </p:cNvPr>
          <p:cNvSpPr txBox="1">
            <a:spLocks/>
          </p:cNvSpPr>
          <p:nvPr/>
        </p:nvSpPr>
        <p:spPr>
          <a:xfrm>
            <a:off x="7446" y="587775"/>
            <a:ext cx="12192000" cy="2078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en-US" sz="9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8557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585A02-0C60-75D9-6BF1-583A083106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43DC8-4EFA-45E7-3F18-3838D90AF2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6244" y="-1945539"/>
            <a:ext cx="15058244" cy="10036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F3869C-9D11-B7F6-6D60-B84CC2B954D6}"/>
              </a:ext>
            </a:extLst>
          </p:cNvPr>
          <p:cNvSpPr/>
          <p:nvPr/>
        </p:nvSpPr>
        <p:spPr>
          <a:xfrm>
            <a:off x="7068456" y="0"/>
            <a:ext cx="5123543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396BB2-73F3-EB27-2182-EEB6AA11F9CA}"/>
              </a:ext>
            </a:extLst>
          </p:cNvPr>
          <p:cNvSpPr txBox="1">
            <a:spLocks/>
          </p:cNvSpPr>
          <p:nvPr/>
        </p:nvSpPr>
        <p:spPr>
          <a:xfrm>
            <a:off x="5446031" y="3170636"/>
            <a:ext cx="7458076" cy="2806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9000" dirty="0">
                <a:solidFill>
                  <a:schemeClr val="bg2"/>
                </a:solidFill>
              </a:rPr>
              <a:t>ABOUT PROBLEM</a:t>
            </a:r>
          </a:p>
        </p:txBody>
      </p:sp>
    </p:spTree>
    <p:extLst>
      <p:ext uri="{BB962C8B-B14F-4D97-AF65-F5344CB8AC3E}">
        <p14:creationId xmlns:p14="http://schemas.microsoft.com/office/powerpoint/2010/main" val="119144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C790C-48D6-CB4C-2178-DBEF3A4D0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759075"/>
            <a:ext cx="4800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The objective of this project is to develop  and deploy a predictive classification model to identify individuals at risk of depression based on a variety of demographic, lifestyle, and medical factors.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F259-4DDA-AE56-A3E8-F843D1407F25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DF0497-F8EC-26F3-2794-B34463F93197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400" dirty="0"/>
              <a:t>PROBLEM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C715E2-0C5B-884A-0393-3247AC58B90B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D6037A-0CBB-FFD7-180B-680C3B305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9D60FA-D6BA-F852-EFC1-B8C8E40455F8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C51F96-6850-16AB-0809-C4B740154CF8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5E5B9E-924B-21E0-2F04-CAE28A740995}"/>
              </a:ext>
            </a:extLst>
          </p:cNvPr>
          <p:cNvSpPr txBox="1">
            <a:spLocks/>
          </p:cNvSpPr>
          <p:nvPr/>
        </p:nvSpPr>
        <p:spPr>
          <a:xfrm>
            <a:off x="783102" y="2063749"/>
            <a:ext cx="1000125" cy="1641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8800" dirty="0"/>
              <a:t>“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C926F9-2374-4E2B-C544-4546000AD72D}"/>
              </a:ext>
            </a:extLst>
          </p:cNvPr>
          <p:cNvGrpSpPr/>
          <p:nvPr/>
        </p:nvGrpSpPr>
        <p:grpSpPr>
          <a:xfrm>
            <a:off x="6371873" y="2055811"/>
            <a:ext cx="5456125" cy="3763964"/>
            <a:chOff x="6448073" y="1808161"/>
            <a:chExt cx="5456125" cy="37639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50D79E-0D30-D66F-2A62-19E330D7CFBB}"/>
                </a:ext>
              </a:extLst>
            </p:cNvPr>
            <p:cNvSpPr/>
            <p:nvPr/>
          </p:nvSpPr>
          <p:spPr>
            <a:xfrm>
              <a:off x="6448425" y="1808161"/>
              <a:ext cx="5455773" cy="37639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7A1CE19-0DCB-16C1-0308-BDF1B133F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073" y="1808161"/>
              <a:ext cx="5456125" cy="37569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7744320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C790C-48D6-CB4C-2178-DBEF3A4D0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4" y="1410821"/>
            <a:ext cx="10467976" cy="4498667"/>
          </a:xfrm>
        </p:spPr>
        <p:txBody>
          <a:bodyPr wrap="square" tIns="0" bIns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The Silent Epidemic: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Depression affects millions globally, impacting all aspects of life. While </a:t>
            </a:r>
            <a:r>
              <a:rPr lang="en-US" sz="1800" b="1" dirty="0">
                <a:solidFill>
                  <a:srgbClr val="05C7F2"/>
                </a:solidFill>
              </a:rPr>
              <a:t>3.8%</a:t>
            </a:r>
            <a:r>
              <a:rPr lang="en-US" sz="1800" dirty="0"/>
              <a:t> of the population experience it, the true number is likely higher due to stigma and lack of access to care.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More Than Just Sadness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Depression isn't simply feeling down. it's a complex mental health disorder with debilitating symptoms like loss of interest, hopelessness, and suicidal thoughts. These can disrupt work, relationships, and overall well-being.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A Multifaceted Challenge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Depression arises from a combination of social, psychological, and biological factors. Stressful life events, physical health issues, and even genetics can play a role.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F259-4DDA-AE56-A3E8-F843D1407F25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DF0497-F8EC-26F3-2794-B34463F93197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400" dirty="0"/>
              <a:t>BACKGROUND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C715E2-0C5B-884A-0393-3247AC58B90B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D6037A-0CBB-FFD7-180B-680C3B305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9D60FA-D6BA-F852-EFC1-B8C8E40455F8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C51F96-6850-16AB-0809-C4B740154CF8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27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E11D-883F-BA3D-10CB-2BD381B4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2D581-A726-9697-A800-2A05FC88A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Microsoft launches a new Sql Server version - BeepWhen">
            <a:extLst>
              <a:ext uri="{FF2B5EF4-FFF2-40B4-BE49-F238E27FC236}">
                <a16:creationId xmlns:a16="http://schemas.microsoft.com/office/drawing/2014/main" id="{DB1D591D-C526-11BE-B487-09EEA5F48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143529" cy="738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EA9CEF-5DB1-5625-EA23-DDED665F1337}"/>
              </a:ext>
            </a:extLst>
          </p:cNvPr>
          <p:cNvSpPr txBox="1">
            <a:spLocks/>
          </p:cNvSpPr>
          <p:nvPr/>
        </p:nvSpPr>
        <p:spPr>
          <a:xfrm>
            <a:off x="1061551" y="1027906"/>
            <a:ext cx="7458076" cy="2806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9000" dirty="0">
                <a:solidFill>
                  <a:schemeClr val="bg2"/>
                </a:solidFill>
              </a:rPr>
              <a:t>ABOUT</a:t>
            </a:r>
          </a:p>
          <a:p>
            <a:pPr marL="0" indent="0">
              <a:buNone/>
            </a:pPr>
            <a:r>
              <a:rPr lang="en-US" sz="9000" dirty="0">
                <a:solidFill>
                  <a:schemeClr val="bg2"/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40265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C790C-48D6-CB4C-2178-DBEF3A4D0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4" y="1410821"/>
            <a:ext cx="5372101" cy="4775666"/>
          </a:xfrm>
        </p:spPr>
        <p:txBody>
          <a:bodyPr wrap="square" tIns="0" bIns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Converting from *.csv to *.parquet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Parquet is an open-source columnar storage file format designed for efficient data processing. Unlike CSV, which stores data row-by-row, Parquet stores data column-by-column. This columnar organization offers several key advantages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Faster data loading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Reduced storage space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Improved data integrity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Enhanced performance for machine learning tasks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F259-4DDA-AE56-A3E8-F843D1407F25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DF0497-F8EC-26F3-2794-B34463F93197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400" dirty="0"/>
              <a:t>DATASET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C715E2-0C5B-884A-0393-3247AC58B90B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D6037A-0CBB-FFD7-180B-680C3B305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9D60FA-D6BA-F852-EFC1-B8C8E40455F8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C51F96-6850-16AB-0809-C4B740154CF8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" name="Subtitle 2">
            <a:extLst>
              <a:ext uri="{FF2B5EF4-FFF2-40B4-BE49-F238E27FC236}">
                <a16:creationId xmlns:a16="http://schemas.microsoft.com/office/drawing/2014/main" id="{3C890C76-CB53-306C-A96C-EF3375A02660}"/>
              </a:ext>
            </a:extLst>
          </p:cNvPr>
          <p:cNvSpPr txBox="1">
            <a:spLocks/>
          </p:cNvSpPr>
          <p:nvPr/>
        </p:nvSpPr>
        <p:spPr>
          <a:xfrm>
            <a:off x="5601100" y="5057941"/>
            <a:ext cx="2179719" cy="2201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*.parquet </a:t>
            </a:r>
          </a:p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file took</a:t>
            </a:r>
            <a:endParaRPr lang="en-IN" sz="1800" dirty="0">
              <a:solidFill>
                <a:schemeClr val="tx1">
                  <a:lumMod val="85000"/>
                  <a:lumOff val="15000"/>
                </a:schemeClr>
              </a:solidFill>
              <a:ea typeface="Verdana" panose="020B0604030504040204" pitchFamily="34" charset="0"/>
              <a:cs typeface="Poppins" panose="00000500000000000000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184AE20-EB82-B2E8-B16F-3AB1433F872B}"/>
              </a:ext>
            </a:extLst>
          </p:cNvPr>
          <p:cNvSpPr txBox="1">
            <a:spLocks/>
          </p:cNvSpPr>
          <p:nvPr/>
        </p:nvSpPr>
        <p:spPr>
          <a:xfrm>
            <a:off x="7723069" y="4444928"/>
            <a:ext cx="2179719" cy="2201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7200" dirty="0">
                <a:solidFill>
                  <a:srgbClr val="05C7F2"/>
                </a:solidFill>
                <a:ea typeface="Verdana" panose="020B0604030504040204" pitchFamily="34" charset="0"/>
                <a:cs typeface="Poppins" panose="00000500000000000000" pitchFamily="2" charset="0"/>
              </a:rPr>
              <a:t>40%</a:t>
            </a:r>
            <a:endParaRPr lang="en-IN" sz="7200" dirty="0">
              <a:solidFill>
                <a:srgbClr val="05C7F2"/>
              </a:solidFill>
              <a:ea typeface="Verdana" panose="020B0604030504040204" pitchFamily="34" charset="0"/>
              <a:cs typeface="Poppins" panose="00000500000000000000" pitchFamily="2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5285C00-98BF-214B-491D-5CCEEA584F08}"/>
              </a:ext>
            </a:extLst>
          </p:cNvPr>
          <p:cNvSpPr txBox="1">
            <a:spLocks/>
          </p:cNvSpPr>
          <p:nvPr/>
        </p:nvSpPr>
        <p:spPr>
          <a:xfrm>
            <a:off x="9707532" y="5057941"/>
            <a:ext cx="5033962" cy="955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less time to load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that *.csv file</a:t>
            </a:r>
            <a:endParaRPr lang="en-IN" sz="1800" dirty="0">
              <a:solidFill>
                <a:schemeClr val="tx1">
                  <a:lumMod val="85000"/>
                  <a:lumOff val="15000"/>
                </a:schemeClr>
              </a:solidFill>
              <a:ea typeface="Verdana" panose="020B0604030504040204" pitchFamily="34" charset="0"/>
              <a:cs typeface="Poppins" panose="00000500000000000000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7FA9FB-70B9-CE0A-060B-9192F368B5ED}"/>
              </a:ext>
            </a:extLst>
          </p:cNvPr>
          <p:cNvSpPr/>
          <p:nvPr/>
        </p:nvSpPr>
        <p:spPr>
          <a:xfrm>
            <a:off x="6966093" y="1752493"/>
            <a:ext cx="4548241" cy="1676507"/>
          </a:xfrm>
          <a:prstGeom prst="roundRect">
            <a:avLst>
              <a:gd name="adj" fmla="val 922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sx="103000" sy="103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32D44E-4615-1258-80D3-E7E04D6BBDC6}"/>
              </a:ext>
            </a:extLst>
          </p:cNvPr>
          <p:cNvSpPr txBox="1"/>
          <p:nvPr/>
        </p:nvSpPr>
        <p:spPr>
          <a:xfrm>
            <a:off x="6966093" y="2105915"/>
            <a:ext cx="45482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pyarrow</a:t>
            </a:r>
            <a:r>
              <a: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</a:t>
            </a:r>
            <a:endParaRPr lang="en-IN" sz="120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pyarrow.parquet</a:t>
            </a:r>
            <a:r>
              <a: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pq</a:t>
            </a:r>
            <a:endParaRPr lang="en-IN" sz="120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IN" sz="120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IN" sz="120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"depression_data.csv"</a:t>
            </a:r>
            <a:r>
              <a: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20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</a:t>
            </a:r>
            <a:r>
              <a:rPr lang="en-IN" sz="120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.Table.from_pandas</a:t>
            </a:r>
            <a:r>
              <a: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20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pq</a:t>
            </a:r>
            <a:r>
              <a:rPr lang="en-IN" sz="120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.write_table</a:t>
            </a:r>
            <a:r>
              <a: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20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depression_data.parquet</a:t>
            </a:r>
            <a:r>
              <a:rPr lang="en-IN" sz="12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89D32E8-2FF3-D137-417E-88B4293272FF}"/>
              </a:ext>
            </a:extLst>
          </p:cNvPr>
          <p:cNvGrpSpPr/>
          <p:nvPr/>
        </p:nvGrpSpPr>
        <p:grpSpPr>
          <a:xfrm>
            <a:off x="6966091" y="1752493"/>
            <a:ext cx="2008173" cy="297295"/>
            <a:chOff x="6927991" y="1728232"/>
            <a:chExt cx="2008173" cy="29729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D7D97D-9134-160F-150E-20D3FAC3028E}"/>
                </a:ext>
              </a:extLst>
            </p:cNvPr>
            <p:cNvGrpSpPr/>
            <p:nvPr/>
          </p:nvGrpSpPr>
          <p:grpSpPr>
            <a:xfrm>
              <a:off x="6927991" y="1728232"/>
              <a:ext cx="2008173" cy="297295"/>
              <a:chOff x="6229348" y="1590675"/>
              <a:chExt cx="3124203" cy="390464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694514C9-1DB3-A2B8-B924-69B45057EE5F}"/>
                  </a:ext>
                </a:extLst>
              </p:cNvPr>
              <p:cNvSpPr/>
              <p:nvPr/>
            </p:nvSpPr>
            <p:spPr>
              <a:xfrm>
                <a:off x="6229349" y="1590675"/>
                <a:ext cx="3124202" cy="39046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B5E68043-AF03-DFB1-5A26-4250F8CA83E8}"/>
                  </a:ext>
                </a:extLst>
              </p:cNvPr>
              <p:cNvSpPr/>
              <p:nvPr/>
            </p:nvSpPr>
            <p:spPr>
              <a:xfrm>
                <a:off x="6229348" y="1774606"/>
                <a:ext cx="3124202" cy="206533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1B7B03E6-C3FD-D054-197D-E94FB24EDA9D}"/>
                </a:ext>
              </a:extLst>
            </p:cNvPr>
            <p:cNvSpPr txBox="1">
              <a:spLocks/>
            </p:cNvSpPr>
            <p:nvPr/>
          </p:nvSpPr>
          <p:spPr>
            <a:xfrm>
              <a:off x="7353384" y="1791578"/>
              <a:ext cx="1582780" cy="184666"/>
            </a:xfrm>
            <a:prstGeom prst="rect">
              <a:avLst/>
            </a:prstGeom>
          </p:spPr>
          <p:txBody>
            <a:bodyPr vert="horz" wrap="square" lIns="91440" tIns="0" rIns="9144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200" dirty="0">
                  <a:latin typeface="Consolas" panose="020B0609020204030204" pitchFamily="49" charset="0"/>
                </a:rPr>
                <a:t>to_parquet.py</a:t>
              </a:r>
            </a:p>
          </p:txBody>
        </p:sp>
        <p:pic>
          <p:nvPicPr>
            <p:cNvPr id="23" name="Graphic 22" descr="Home with solid fill">
              <a:hlinkClick r:id="rId3"/>
              <a:extLst>
                <a:ext uri="{FF2B5EF4-FFF2-40B4-BE49-F238E27FC236}">
                  <a16:creationId xmlns:a16="http://schemas.microsoft.com/office/drawing/2014/main" id="{6D828BD9-A392-DA5B-49A2-4206730BA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4563" y="1745485"/>
              <a:ext cx="225235" cy="24309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B65F8A-64A1-FD61-A2E7-AF0CCCA91E24}"/>
                </a:ext>
              </a:extLst>
            </p:cNvPr>
            <p:cNvCxnSpPr>
              <a:cxnSpLocks/>
            </p:cNvCxnSpPr>
            <p:nvPr/>
          </p:nvCxnSpPr>
          <p:spPr>
            <a:xfrm>
              <a:off x="7325622" y="1792196"/>
              <a:ext cx="0" cy="147087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822384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Lexend SemiBold"/>
        <a:ea typeface=""/>
        <a:cs typeface=""/>
      </a:majorFont>
      <a:minorFont>
        <a:latin typeface="Lexe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2478</TotalTime>
  <Words>2657</Words>
  <Application>Microsoft Office PowerPoint</Application>
  <PresentationFormat>Widescreen</PresentationFormat>
  <Paragraphs>592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73" baseType="lpstr">
      <vt:lpstr>MS Mincho</vt:lpstr>
      <vt:lpstr>PMingLiU-ExtB</vt:lpstr>
      <vt:lpstr>Agency FB</vt:lpstr>
      <vt:lpstr>Arial</vt:lpstr>
      <vt:lpstr>Broadway</vt:lpstr>
      <vt:lpstr>Calibri</vt:lpstr>
      <vt:lpstr>Cambria Math</vt:lpstr>
      <vt:lpstr>Century Schoolbook</vt:lpstr>
      <vt:lpstr>Consolas</vt:lpstr>
      <vt:lpstr>Copperplate Gothic Light</vt:lpstr>
      <vt:lpstr>French Script MT</vt:lpstr>
      <vt:lpstr>Lexend</vt:lpstr>
      <vt:lpstr>Lexend ExtraLight</vt:lpstr>
      <vt:lpstr>Lexend SemiBold</vt:lpstr>
      <vt:lpstr>Magneto</vt:lpstr>
      <vt:lpstr>MV Boli</vt:lpstr>
      <vt:lpstr>Rage Italic</vt:lpstr>
      <vt:lpstr>Ravie</vt:lpstr>
      <vt:lpstr>Sitka Banner</vt:lpstr>
      <vt:lpstr>Tw Cen MT Condensed Extra Bold</vt:lpstr>
      <vt:lpstr>Verdana</vt:lpstr>
      <vt:lpstr>Vladimir Script</vt:lpstr>
      <vt:lpstr>Wide Latin</vt:lpstr>
      <vt:lpstr>Wingdings</vt:lpstr>
      <vt:lpstr>Office Theme</vt:lpstr>
      <vt:lpstr>Leveraging Machine  Learning for  Depression Screening A Step Towards Proactive Intervention</vt:lpstr>
      <vt:lpstr>Leveraging Machine  Learning for  Depression Screening A Step Towards Proactive Intervention</vt:lpstr>
      <vt:lpstr>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Base Model</vt:lpstr>
      <vt:lpstr>Works to be done: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Dileep Patcha</dc:creator>
  <cp:lastModifiedBy>Dileep Patcha</cp:lastModifiedBy>
  <cp:revision>56</cp:revision>
  <dcterms:created xsi:type="dcterms:W3CDTF">2024-08-30T10:24:42Z</dcterms:created>
  <dcterms:modified xsi:type="dcterms:W3CDTF">2024-10-07T04:44:42Z</dcterms:modified>
</cp:coreProperties>
</file>